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57" r:id="rId3"/>
    <p:sldId id="270" r:id="rId4"/>
    <p:sldId id="258" r:id="rId5"/>
    <p:sldId id="259" r:id="rId6"/>
    <p:sldId id="260" r:id="rId7"/>
    <p:sldId id="261" r:id="rId8"/>
    <p:sldId id="262" r:id="rId9"/>
    <p:sldId id="263" r:id="rId10"/>
    <p:sldId id="264" r:id="rId11"/>
    <p:sldId id="271" r:id="rId12"/>
    <p:sldId id="265" r:id="rId13"/>
    <p:sldId id="266" r:id="rId14"/>
    <p:sldId id="267"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4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 Bansal" userId="10d92547c4b1f2d7" providerId="LiveId" clId="{9070A6B7-5D74-4CE6-A2D5-2225EE8D201D}"/>
    <pc:docChg chg="modSld">
      <pc:chgData name="Aryan Bansal" userId="10d92547c4b1f2d7" providerId="LiveId" clId="{9070A6B7-5D74-4CE6-A2D5-2225EE8D201D}" dt="2023-10-18T05:29:07.693" v="4" actId="14100"/>
      <pc:docMkLst>
        <pc:docMk/>
      </pc:docMkLst>
      <pc:sldChg chg="modSp mod">
        <pc:chgData name="Aryan Bansal" userId="10d92547c4b1f2d7" providerId="LiveId" clId="{9070A6B7-5D74-4CE6-A2D5-2225EE8D201D}" dt="2023-10-18T05:29:07.693" v="4" actId="14100"/>
        <pc:sldMkLst>
          <pc:docMk/>
          <pc:sldMk cId="3100111053" sldId="271"/>
        </pc:sldMkLst>
        <pc:spChg chg="mod">
          <ac:chgData name="Aryan Bansal" userId="10d92547c4b1f2d7" providerId="LiveId" clId="{9070A6B7-5D74-4CE6-A2D5-2225EE8D201D}" dt="2023-10-18T05:29:07.693" v="4" actId="14100"/>
          <ac:spMkLst>
            <pc:docMk/>
            <pc:sldMk cId="3100111053" sldId="271"/>
            <ac:spMk id="7" creationId="{8790647A-2922-8E61-CE0A-778D62B620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6C3F56-6E0E-A79C-0BB0-10482A0E6D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467DB722-9755-492E-71BD-C83B2BA239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696D75-9CB9-48D2-8E73-6652B7584364}" type="datetimeFigureOut">
              <a:rPr lang="en-AU" smtClean="0"/>
              <a:t>18/10/2023</a:t>
            </a:fld>
            <a:endParaRPr lang="en-AU"/>
          </a:p>
        </p:txBody>
      </p:sp>
      <p:sp>
        <p:nvSpPr>
          <p:cNvPr id="4" name="Footer Placeholder 3">
            <a:extLst>
              <a:ext uri="{FF2B5EF4-FFF2-40B4-BE49-F238E27FC236}">
                <a16:creationId xmlns:a16="http://schemas.microsoft.com/office/drawing/2014/main" id="{B6D75CF4-381E-E6A1-C697-A9FE3CE5C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AU"/>
              <a:t>ARYAN BANSAL 25015126</a:t>
            </a:r>
          </a:p>
        </p:txBody>
      </p:sp>
      <p:sp>
        <p:nvSpPr>
          <p:cNvPr id="5" name="Slide Number Placeholder 4">
            <a:extLst>
              <a:ext uri="{FF2B5EF4-FFF2-40B4-BE49-F238E27FC236}">
                <a16:creationId xmlns:a16="http://schemas.microsoft.com/office/drawing/2014/main" id="{0D52552F-A263-79DD-50E3-38AE53BD95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229E09-CE16-471B-A684-3A7CCDE7EE9B}" type="slidenum">
              <a:rPr lang="en-AU" smtClean="0"/>
              <a:t>‹#›</a:t>
            </a:fld>
            <a:endParaRPr lang="en-AU"/>
          </a:p>
        </p:txBody>
      </p:sp>
    </p:spTree>
    <p:extLst>
      <p:ext uri="{BB962C8B-B14F-4D97-AF65-F5344CB8AC3E}">
        <p14:creationId xmlns:p14="http://schemas.microsoft.com/office/powerpoint/2010/main" val="16396528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DEF0E-7AAA-4BD8-B9C0-4520F97A89D1}" type="datetimeFigureOut">
              <a:rPr lang="en-AU" smtClean="0"/>
              <a:t>18/10/2023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AU"/>
              <a:t>ARYAN BANSAL 25015126</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82F02-B1C9-4956-A526-8D8221F2BE5F}" type="slidenum">
              <a:rPr lang="en-AU" smtClean="0"/>
              <a:t>‹#›</a:t>
            </a:fld>
            <a:endParaRPr lang="en-AU"/>
          </a:p>
        </p:txBody>
      </p:sp>
    </p:spTree>
    <p:extLst>
      <p:ext uri="{BB962C8B-B14F-4D97-AF65-F5344CB8AC3E}">
        <p14:creationId xmlns:p14="http://schemas.microsoft.com/office/powerpoint/2010/main" val="100538987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9EBB-A70B-116C-3149-F04AAA7AD7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2EB29FD-66E8-F80F-B75E-CBAAA20652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3AE73AB-9D7D-20FB-8134-6EE4AEF36B4F}"/>
              </a:ext>
            </a:extLst>
          </p:cNvPr>
          <p:cNvSpPr>
            <a:spLocks noGrp="1"/>
          </p:cNvSpPr>
          <p:nvPr>
            <p:ph type="dt" sz="half" idx="10"/>
          </p:nvPr>
        </p:nvSpPr>
        <p:spPr/>
        <p:txBody>
          <a:bodyPr/>
          <a:lstStyle/>
          <a:p>
            <a:fld id="{EC8206ED-6774-4296-86B1-3814D5CBBF37}" type="datetime1">
              <a:rPr lang="en-AU" smtClean="0"/>
              <a:t>18/10/2023</a:t>
            </a:fld>
            <a:endParaRPr lang="en-AU"/>
          </a:p>
        </p:txBody>
      </p:sp>
      <p:sp>
        <p:nvSpPr>
          <p:cNvPr id="5" name="Footer Placeholder 4">
            <a:extLst>
              <a:ext uri="{FF2B5EF4-FFF2-40B4-BE49-F238E27FC236}">
                <a16:creationId xmlns:a16="http://schemas.microsoft.com/office/drawing/2014/main" id="{5D60EC10-7B24-7ED4-4396-41BE9DAB4542}"/>
              </a:ext>
            </a:extLst>
          </p:cNvPr>
          <p:cNvSpPr>
            <a:spLocks noGrp="1"/>
          </p:cNvSpPr>
          <p:nvPr>
            <p:ph type="ftr" sz="quarter" idx="11"/>
          </p:nvPr>
        </p:nvSpPr>
        <p:spPr/>
        <p:txBody>
          <a:bodyPr/>
          <a:lstStyle/>
          <a:p>
            <a:r>
              <a:rPr lang="en-AU"/>
              <a:t>ARYAN BANSAL 25015126</a:t>
            </a:r>
          </a:p>
        </p:txBody>
      </p:sp>
      <p:sp>
        <p:nvSpPr>
          <p:cNvPr id="6" name="Slide Number Placeholder 5">
            <a:extLst>
              <a:ext uri="{FF2B5EF4-FFF2-40B4-BE49-F238E27FC236}">
                <a16:creationId xmlns:a16="http://schemas.microsoft.com/office/drawing/2014/main" id="{C4CBDD0C-D57B-40F8-522A-610D28DBA930}"/>
              </a:ext>
            </a:extLst>
          </p:cNvPr>
          <p:cNvSpPr>
            <a:spLocks noGrp="1"/>
          </p:cNvSpPr>
          <p:nvPr>
            <p:ph type="sldNum" sz="quarter" idx="12"/>
          </p:nvPr>
        </p:nvSpPr>
        <p:spPr/>
        <p:txBody>
          <a:bodyPr/>
          <a:lstStyle/>
          <a:p>
            <a:fld id="{5E2D73B1-B4CB-41E8-9EB4-13498BDBF7BD}" type="slidenum">
              <a:rPr lang="en-AU" smtClean="0"/>
              <a:t>‹#›</a:t>
            </a:fld>
            <a:endParaRPr lang="en-AU"/>
          </a:p>
        </p:txBody>
      </p:sp>
    </p:spTree>
    <p:extLst>
      <p:ext uri="{BB962C8B-B14F-4D97-AF65-F5344CB8AC3E}">
        <p14:creationId xmlns:p14="http://schemas.microsoft.com/office/powerpoint/2010/main" val="100232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77AE-4BC1-F815-D2B9-759C3D94012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6066F0E-23BF-63DF-3744-5BED90E77A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A9B53C-E817-CC05-EE1E-F5E40D739A57}"/>
              </a:ext>
            </a:extLst>
          </p:cNvPr>
          <p:cNvSpPr>
            <a:spLocks noGrp="1"/>
          </p:cNvSpPr>
          <p:nvPr>
            <p:ph type="dt" sz="half" idx="10"/>
          </p:nvPr>
        </p:nvSpPr>
        <p:spPr/>
        <p:txBody>
          <a:bodyPr/>
          <a:lstStyle/>
          <a:p>
            <a:fld id="{AFEB5334-8328-432B-9DC6-43C5F024F230}" type="datetime1">
              <a:rPr lang="en-AU" smtClean="0"/>
              <a:t>18/10/2023</a:t>
            </a:fld>
            <a:endParaRPr lang="en-AU"/>
          </a:p>
        </p:txBody>
      </p:sp>
      <p:sp>
        <p:nvSpPr>
          <p:cNvPr id="5" name="Footer Placeholder 4">
            <a:extLst>
              <a:ext uri="{FF2B5EF4-FFF2-40B4-BE49-F238E27FC236}">
                <a16:creationId xmlns:a16="http://schemas.microsoft.com/office/drawing/2014/main" id="{4783E2C2-EBF6-FCE7-0129-75EFCD851C61}"/>
              </a:ext>
            </a:extLst>
          </p:cNvPr>
          <p:cNvSpPr>
            <a:spLocks noGrp="1"/>
          </p:cNvSpPr>
          <p:nvPr>
            <p:ph type="ftr" sz="quarter" idx="11"/>
          </p:nvPr>
        </p:nvSpPr>
        <p:spPr/>
        <p:txBody>
          <a:bodyPr/>
          <a:lstStyle/>
          <a:p>
            <a:r>
              <a:rPr lang="en-AU"/>
              <a:t>ARYAN BANSAL 25015126</a:t>
            </a:r>
          </a:p>
        </p:txBody>
      </p:sp>
      <p:sp>
        <p:nvSpPr>
          <p:cNvPr id="6" name="Slide Number Placeholder 5">
            <a:extLst>
              <a:ext uri="{FF2B5EF4-FFF2-40B4-BE49-F238E27FC236}">
                <a16:creationId xmlns:a16="http://schemas.microsoft.com/office/drawing/2014/main" id="{9C2824C6-5AAB-7123-0F6B-2749A5387809}"/>
              </a:ext>
            </a:extLst>
          </p:cNvPr>
          <p:cNvSpPr>
            <a:spLocks noGrp="1"/>
          </p:cNvSpPr>
          <p:nvPr>
            <p:ph type="sldNum" sz="quarter" idx="12"/>
          </p:nvPr>
        </p:nvSpPr>
        <p:spPr/>
        <p:txBody>
          <a:bodyPr/>
          <a:lstStyle/>
          <a:p>
            <a:fld id="{5E2D73B1-B4CB-41E8-9EB4-13498BDBF7BD}" type="slidenum">
              <a:rPr lang="en-AU" smtClean="0"/>
              <a:t>‹#›</a:t>
            </a:fld>
            <a:endParaRPr lang="en-AU"/>
          </a:p>
        </p:txBody>
      </p:sp>
    </p:spTree>
    <p:extLst>
      <p:ext uri="{BB962C8B-B14F-4D97-AF65-F5344CB8AC3E}">
        <p14:creationId xmlns:p14="http://schemas.microsoft.com/office/powerpoint/2010/main" val="989350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E8496-DA82-EF7E-F467-531878DDCC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5838C9-2F28-57ED-6B3D-E0E0BCAD48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E9A2D5F-59A0-EFA4-59EB-EB1587C34FA4}"/>
              </a:ext>
            </a:extLst>
          </p:cNvPr>
          <p:cNvSpPr>
            <a:spLocks noGrp="1"/>
          </p:cNvSpPr>
          <p:nvPr>
            <p:ph type="dt" sz="half" idx="10"/>
          </p:nvPr>
        </p:nvSpPr>
        <p:spPr/>
        <p:txBody>
          <a:bodyPr/>
          <a:lstStyle/>
          <a:p>
            <a:fld id="{B6827631-0B52-4FE3-AFA2-3AF45D8EBA2D}" type="datetime1">
              <a:rPr lang="en-AU" smtClean="0"/>
              <a:t>18/10/2023</a:t>
            </a:fld>
            <a:endParaRPr lang="en-AU"/>
          </a:p>
        </p:txBody>
      </p:sp>
      <p:sp>
        <p:nvSpPr>
          <p:cNvPr id="5" name="Footer Placeholder 4">
            <a:extLst>
              <a:ext uri="{FF2B5EF4-FFF2-40B4-BE49-F238E27FC236}">
                <a16:creationId xmlns:a16="http://schemas.microsoft.com/office/drawing/2014/main" id="{2C5721EA-725F-1828-4347-D63749C5E619}"/>
              </a:ext>
            </a:extLst>
          </p:cNvPr>
          <p:cNvSpPr>
            <a:spLocks noGrp="1"/>
          </p:cNvSpPr>
          <p:nvPr>
            <p:ph type="ftr" sz="quarter" idx="11"/>
          </p:nvPr>
        </p:nvSpPr>
        <p:spPr/>
        <p:txBody>
          <a:bodyPr/>
          <a:lstStyle/>
          <a:p>
            <a:r>
              <a:rPr lang="en-AU"/>
              <a:t>ARYAN BANSAL 25015126</a:t>
            </a:r>
          </a:p>
        </p:txBody>
      </p:sp>
      <p:sp>
        <p:nvSpPr>
          <p:cNvPr id="6" name="Slide Number Placeholder 5">
            <a:extLst>
              <a:ext uri="{FF2B5EF4-FFF2-40B4-BE49-F238E27FC236}">
                <a16:creationId xmlns:a16="http://schemas.microsoft.com/office/drawing/2014/main" id="{E84CA448-8EC9-6FE9-A022-107D6A5CC55F}"/>
              </a:ext>
            </a:extLst>
          </p:cNvPr>
          <p:cNvSpPr>
            <a:spLocks noGrp="1"/>
          </p:cNvSpPr>
          <p:nvPr>
            <p:ph type="sldNum" sz="quarter" idx="12"/>
          </p:nvPr>
        </p:nvSpPr>
        <p:spPr/>
        <p:txBody>
          <a:bodyPr/>
          <a:lstStyle/>
          <a:p>
            <a:fld id="{5E2D73B1-B4CB-41E8-9EB4-13498BDBF7BD}" type="slidenum">
              <a:rPr lang="en-AU" smtClean="0"/>
              <a:t>‹#›</a:t>
            </a:fld>
            <a:endParaRPr lang="en-AU"/>
          </a:p>
        </p:txBody>
      </p:sp>
    </p:spTree>
    <p:extLst>
      <p:ext uri="{BB962C8B-B14F-4D97-AF65-F5344CB8AC3E}">
        <p14:creationId xmlns:p14="http://schemas.microsoft.com/office/powerpoint/2010/main" val="3886058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8D87-B895-592F-F34F-C38B876B142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A54340C-FCE2-1D0D-AE92-EA4B550777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D664432-720E-0910-50F3-E2E8BF807819}"/>
              </a:ext>
            </a:extLst>
          </p:cNvPr>
          <p:cNvSpPr>
            <a:spLocks noGrp="1"/>
          </p:cNvSpPr>
          <p:nvPr>
            <p:ph type="dt" sz="half" idx="10"/>
          </p:nvPr>
        </p:nvSpPr>
        <p:spPr/>
        <p:txBody>
          <a:bodyPr/>
          <a:lstStyle/>
          <a:p>
            <a:fld id="{240EF9F6-CA6C-4018-B201-28E1E8DAF91D}" type="datetime1">
              <a:rPr lang="en-AU" smtClean="0"/>
              <a:t>18/10/2023</a:t>
            </a:fld>
            <a:endParaRPr lang="en-AU"/>
          </a:p>
        </p:txBody>
      </p:sp>
      <p:sp>
        <p:nvSpPr>
          <p:cNvPr id="5" name="Footer Placeholder 4">
            <a:extLst>
              <a:ext uri="{FF2B5EF4-FFF2-40B4-BE49-F238E27FC236}">
                <a16:creationId xmlns:a16="http://schemas.microsoft.com/office/drawing/2014/main" id="{E16A4302-1387-F8C3-C492-7C653E8CE636}"/>
              </a:ext>
            </a:extLst>
          </p:cNvPr>
          <p:cNvSpPr>
            <a:spLocks noGrp="1"/>
          </p:cNvSpPr>
          <p:nvPr>
            <p:ph type="ftr" sz="quarter" idx="11"/>
          </p:nvPr>
        </p:nvSpPr>
        <p:spPr/>
        <p:txBody>
          <a:bodyPr/>
          <a:lstStyle/>
          <a:p>
            <a:r>
              <a:rPr lang="en-AU"/>
              <a:t>ARYAN BANSAL 25015126</a:t>
            </a:r>
          </a:p>
        </p:txBody>
      </p:sp>
      <p:sp>
        <p:nvSpPr>
          <p:cNvPr id="6" name="Slide Number Placeholder 5">
            <a:extLst>
              <a:ext uri="{FF2B5EF4-FFF2-40B4-BE49-F238E27FC236}">
                <a16:creationId xmlns:a16="http://schemas.microsoft.com/office/drawing/2014/main" id="{B0322533-5DBA-8F53-2F04-C759FDADA8C8}"/>
              </a:ext>
            </a:extLst>
          </p:cNvPr>
          <p:cNvSpPr>
            <a:spLocks noGrp="1"/>
          </p:cNvSpPr>
          <p:nvPr>
            <p:ph type="sldNum" sz="quarter" idx="12"/>
          </p:nvPr>
        </p:nvSpPr>
        <p:spPr/>
        <p:txBody>
          <a:bodyPr/>
          <a:lstStyle/>
          <a:p>
            <a:fld id="{5E2D73B1-B4CB-41E8-9EB4-13498BDBF7BD}" type="slidenum">
              <a:rPr lang="en-AU" smtClean="0"/>
              <a:t>‹#›</a:t>
            </a:fld>
            <a:endParaRPr lang="en-AU"/>
          </a:p>
        </p:txBody>
      </p:sp>
    </p:spTree>
    <p:extLst>
      <p:ext uri="{BB962C8B-B14F-4D97-AF65-F5344CB8AC3E}">
        <p14:creationId xmlns:p14="http://schemas.microsoft.com/office/powerpoint/2010/main" val="233878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31C6-76BA-C482-B483-285BFA5005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D5A996F-A5C6-6AC9-2A1B-C0EFBBE1B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E4F875-12BE-8D6C-42C6-6C23B14452CF}"/>
              </a:ext>
            </a:extLst>
          </p:cNvPr>
          <p:cNvSpPr>
            <a:spLocks noGrp="1"/>
          </p:cNvSpPr>
          <p:nvPr>
            <p:ph type="dt" sz="half" idx="10"/>
          </p:nvPr>
        </p:nvSpPr>
        <p:spPr/>
        <p:txBody>
          <a:bodyPr/>
          <a:lstStyle/>
          <a:p>
            <a:fld id="{F0C1CA26-7E6D-4617-9E06-84A25AA2A333}" type="datetime1">
              <a:rPr lang="en-AU" smtClean="0"/>
              <a:t>18/10/2023</a:t>
            </a:fld>
            <a:endParaRPr lang="en-AU"/>
          </a:p>
        </p:txBody>
      </p:sp>
      <p:sp>
        <p:nvSpPr>
          <p:cNvPr id="5" name="Footer Placeholder 4">
            <a:extLst>
              <a:ext uri="{FF2B5EF4-FFF2-40B4-BE49-F238E27FC236}">
                <a16:creationId xmlns:a16="http://schemas.microsoft.com/office/drawing/2014/main" id="{C8424821-1321-BF5B-9BDB-CB6B8ECBD99D}"/>
              </a:ext>
            </a:extLst>
          </p:cNvPr>
          <p:cNvSpPr>
            <a:spLocks noGrp="1"/>
          </p:cNvSpPr>
          <p:nvPr>
            <p:ph type="ftr" sz="quarter" idx="11"/>
          </p:nvPr>
        </p:nvSpPr>
        <p:spPr/>
        <p:txBody>
          <a:bodyPr/>
          <a:lstStyle/>
          <a:p>
            <a:r>
              <a:rPr lang="en-AU"/>
              <a:t>ARYAN BANSAL 25015126</a:t>
            </a:r>
          </a:p>
        </p:txBody>
      </p:sp>
      <p:sp>
        <p:nvSpPr>
          <p:cNvPr id="6" name="Slide Number Placeholder 5">
            <a:extLst>
              <a:ext uri="{FF2B5EF4-FFF2-40B4-BE49-F238E27FC236}">
                <a16:creationId xmlns:a16="http://schemas.microsoft.com/office/drawing/2014/main" id="{4669679E-2215-B103-2CC0-08133A3187C1}"/>
              </a:ext>
            </a:extLst>
          </p:cNvPr>
          <p:cNvSpPr>
            <a:spLocks noGrp="1"/>
          </p:cNvSpPr>
          <p:nvPr>
            <p:ph type="sldNum" sz="quarter" idx="12"/>
          </p:nvPr>
        </p:nvSpPr>
        <p:spPr/>
        <p:txBody>
          <a:bodyPr/>
          <a:lstStyle/>
          <a:p>
            <a:fld id="{5E2D73B1-B4CB-41E8-9EB4-13498BDBF7BD}" type="slidenum">
              <a:rPr lang="en-AU" smtClean="0"/>
              <a:t>‹#›</a:t>
            </a:fld>
            <a:endParaRPr lang="en-AU"/>
          </a:p>
        </p:txBody>
      </p:sp>
    </p:spTree>
    <p:extLst>
      <p:ext uri="{BB962C8B-B14F-4D97-AF65-F5344CB8AC3E}">
        <p14:creationId xmlns:p14="http://schemas.microsoft.com/office/powerpoint/2010/main" val="1148764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BB7C-4881-0BB0-F81C-0CCBF820B5D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8F31983-4098-4B79-9226-AB8EB8EEE8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7082471-652F-AA94-58FE-26FD3BE2DF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A7C92E1-2931-5CDE-1250-7C3D74FFA734}"/>
              </a:ext>
            </a:extLst>
          </p:cNvPr>
          <p:cNvSpPr>
            <a:spLocks noGrp="1"/>
          </p:cNvSpPr>
          <p:nvPr>
            <p:ph type="dt" sz="half" idx="10"/>
          </p:nvPr>
        </p:nvSpPr>
        <p:spPr/>
        <p:txBody>
          <a:bodyPr/>
          <a:lstStyle/>
          <a:p>
            <a:fld id="{DB346D98-21B4-4867-A1BF-880481D31733}" type="datetime1">
              <a:rPr lang="en-AU" smtClean="0"/>
              <a:t>18/10/2023</a:t>
            </a:fld>
            <a:endParaRPr lang="en-AU"/>
          </a:p>
        </p:txBody>
      </p:sp>
      <p:sp>
        <p:nvSpPr>
          <p:cNvPr id="6" name="Footer Placeholder 5">
            <a:extLst>
              <a:ext uri="{FF2B5EF4-FFF2-40B4-BE49-F238E27FC236}">
                <a16:creationId xmlns:a16="http://schemas.microsoft.com/office/drawing/2014/main" id="{00CE7290-ED66-1A14-5DF5-F6DFD620CE4B}"/>
              </a:ext>
            </a:extLst>
          </p:cNvPr>
          <p:cNvSpPr>
            <a:spLocks noGrp="1"/>
          </p:cNvSpPr>
          <p:nvPr>
            <p:ph type="ftr" sz="quarter" idx="11"/>
          </p:nvPr>
        </p:nvSpPr>
        <p:spPr/>
        <p:txBody>
          <a:bodyPr/>
          <a:lstStyle/>
          <a:p>
            <a:r>
              <a:rPr lang="en-AU"/>
              <a:t>ARYAN BANSAL 25015126</a:t>
            </a:r>
          </a:p>
        </p:txBody>
      </p:sp>
      <p:sp>
        <p:nvSpPr>
          <p:cNvPr id="7" name="Slide Number Placeholder 6">
            <a:extLst>
              <a:ext uri="{FF2B5EF4-FFF2-40B4-BE49-F238E27FC236}">
                <a16:creationId xmlns:a16="http://schemas.microsoft.com/office/drawing/2014/main" id="{987C9070-DA88-269E-877F-4DD863959B51}"/>
              </a:ext>
            </a:extLst>
          </p:cNvPr>
          <p:cNvSpPr>
            <a:spLocks noGrp="1"/>
          </p:cNvSpPr>
          <p:nvPr>
            <p:ph type="sldNum" sz="quarter" idx="12"/>
          </p:nvPr>
        </p:nvSpPr>
        <p:spPr/>
        <p:txBody>
          <a:bodyPr/>
          <a:lstStyle/>
          <a:p>
            <a:fld id="{5E2D73B1-B4CB-41E8-9EB4-13498BDBF7BD}" type="slidenum">
              <a:rPr lang="en-AU" smtClean="0"/>
              <a:t>‹#›</a:t>
            </a:fld>
            <a:endParaRPr lang="en-AU"/>
          </a:p>
        </p:txBody>
      </p:sp>
    </p:spTree>
    <p:extLst>
      <p:ext uri="{BB962C8B-B14F-4D97-AF65-F5344CB8AC3E}">
        <p14:creationId xmlns:p14="http://schemas.microsoft.com/office/powerpoint/2010/main" val="363408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18FC-7AE0-6DFC-602F-AEE6B9C0BCE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317E504-9D85-9B36-3253-211EC16A85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982462-E88A-095F-8EEC-07F80116E8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6DDD76F-62E6-1C79-BF1A-26C86AA9C7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2C2826-4655-09E3-148C-067519F4E2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E5839C4-5009-A748-EBD5-FED8B98A68AA}"/>
              </a:ext>
            </a:extLst>
          </p:cNvPr>
          <p:cNvSpPr>
            <a:spLocks noGrp="1"/>
          </p:cNvSpPr>
          <p:nvPr>
            <p:ph type="dt" sz="half" idx="10"/>
          </p:nvPr>
        </p:nvSpPr>
        <p:spPr/>
        <p:txBody>
          <a:bodyPr/>
          <a:lstStyle/>
          <a:p>
            <a:fld id="{70827FD4-D705-46FB-B64C-0077C3A4F2C4}" type="datetime1">
              <a:rPr lang="en-AU" smtClean="0"/>
              <a:t>18/10/2023</a:t>
            </a:fld>
            <a:endParaRPr lang="en-AU"/>
          </a:p>
        </p:txBody>
      </p:sp>
      <p:sp>
        <p:nvSpPr>
          <p:cNvPr id="8" name="Footer Placeholder 7">
            <a:extLst>
              <a:ext uri="{FF2B5EF4-FFF2-40B4-BE49-F238E27FC236}">
                <a16:creationId xmlns:a16="http://schemas.microsoft.com/office/drawing/2014/main" id="{D58236C4-C9F3-6749-3D23-D3CFF77CC23F}"/>
              </a:ext>
            </a:extLst>
          </p:cNvPr>
          <p:cNvSpPr>
            <a:spLocks noGrp="1"/>
          </p:cNvSpPr>
          <p:nvPr>
            <p:ph type="ftr" sz="quarter" idx="11"/>
          </p:nvPr>
        </p:nvSpPr>
        <p:spPr/>
        <p:txBody>
          <a:bodyPr/>
          <a:lstStyle/>
          <a:p>
            <a:r>
              <a:rPr lang="en-AU"/>
              <a:t>ARYAN BANSAL 25015126</a:t>
            </a:r>
          </a:p>
        </p:txBody>
      </p:sp>
      <p:sp>
        <p:nvSpPr>
          <p:cNvPr id="9" name="Slide Number Placeholder 8">
            <a:extLst>
              <a:ext uri="{FF2B5EF4-FFF2-40B4-BE49-F238E27FC236}">
                <a16:creationId xmlns:a16="http://schemas.microsoft.com/office/drawing/2014/main" id="{431AC660-290D-4D70-6899-9723E19BE987}"/>
              </a:ext>
            </a:extLst>
          </p:cNvPr>
          <p:cNvSpPr>
            <a:spLocks noGrp="1"/>
          </p:cNvSpPr>
          <p:nvPr>
            <p:ph type="sldNum" sz="quarter" idx="12"/>
          </p:nvPr>
        </p:nvSpPr>
        <p:spPr/>
        <p:txBody>
          <a:bodyPr/>
          <a:lstStyle/>
          <a:p>
            <a:fld id="{5E2D73B1-B4CB-41E8-9EB4-13498BDBF7BD}" type="slidenum">
              <a:rPr lang="en-AU" smtClean="0"/>
              <a:t>‹#›</a:t>
            </a:fld>
            <a:endParaRPr lang="en-AU"/>
          </a:p>
        </p:txBody>
      </p:sp>
    </p:spTree>
    <p:extLst>
      <p:ext uri="{BB962C8B-B14F-4D97-AF65-F5344CB8AC3E}">
        <p14:creationId xmlns:p14="http://schemas.microsoft.com/office/powerpoint/2010/main" val="2752483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B971-85BB-BE0A-A8FB-C88A69B9F9B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B383C303-BA32-7309-DF12-6945158B3FF0}"/>
              </a:ext>
            </a:extLst>
          </p:cNvPr>
          <p:cNvSpPr>
            <a:spLocks noGrp="1"/>
          </p:cNvSpPr>
          <p:nvPr>
            <p:ph type="dt" sz="half" idx="10"/>
          </p:nvPr>
        </p:nvSpPr>
        <p:spPr/>
        <p:txBody>
          <a:bodyPr/>
          <a:lstStyle/>
          <a:p>
            <a:fld id="{A04EAEDA-FFCA-4C26-97A8-D3B0B7741343}" type="datetime1">
              <a:rPr lang="en-AU" smtClean="0"/>
              <a:t>18/10/2023</a:t>
            </a:fld>
            <a:endParaRPr lang="en-AU"/>
          </a:p>
        </p:txBody>
      </p:sp>
      <p:sp>
        <p:nvSpPr>
          <p:cNvPr id="4" name="Footer Placeholder 3">
            <a:extLst>
              <a:ext uri="{FF2B5EF4-FFF2-40B4-BE49-F238E27FC236}">
                <a16:creationId xmlns:a16="http://schemas.microsoft.com/office/drawing/2014/main" id="{26C35CA8-2A42-BB56-4385-B3B29A27D447}"/>
              </a:ext>
            </a:extLst>
          </p:cNvPr>
          <p:cNvSpPr>
            <a:spLocks noGrp="1"/>
          </p:cNvSpPr>
          <p:nvPr>
            <p:ph type="ftr" sz="quarter" idx="11"/>
          </p:nvPr>
        </p:nvSpPr>
        <p:spPr/>
        <p:txBody>
          <a:bodyPr/>
          <a:lstStyle/>
          <a:p>
            <a:r>
              <a:rPr lang="en-AU"/>
              <a:t>ARYAN BANSAL 25015126</a:t>
            </a:r>
          </a:p>
        </p:txBody>
      </p:sp>
      <p:sp>
        <p:nvSpPr>
          <p:cNvPr id="5" name="Slide Number Placeholder 4">
            <a:extLst>
              <a:ext uri="{FF2B5EF4-FFF2-40B4-BE49-F238E27FC236}">
                <a16:creationId xmlns:a16="http://schemas.microsoft.com/office/drawing/2014/main" id="{512629A4-79AA-CBD9-03F8-C830E19F9B35}"/>
              </a:ext>
            </a:extLst>
          </p:cNvPr>
          <p:cNvSpPr>
            <a:spLocks noGrp="1"/>
          </p:cNvSpPr>
          <p:nvPr>
            <p:ph type="sldNum" sz="quarter" idx="12"/>
          </p:nvPr>
        </p:nvSpPr>
        <p:spPr/>
        <p:txBody>
          <a:bodyPr/>
          <a:lstStyle/>
          <a:p>
            <a:fld id="{5E2D73B1-B4CB-41E8-9EB4-13498BDBF7BD}" type="slidenum">
              <a:rPr lang="en-AU" smtClean="0"/>
              <a:t>‹#›</a:t>
            </a:fld>
            <a:endParaRPr lang="en-AU"/>
          </a:p>
        </p:txBody>
      </p:sp>
    </p:spTree>
    <p:extLst>
      <p:ext uri="{BB962C8B-B14F-4D97-AF65-F5344CB8AC3E}">
        <p14:creationId xmlns:p14="http://schemas.microsoft.com/office/powerpoint/2010/main" val="2758578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1BBE91-6FAE-809A-5A6B-7A997AB76823}"/>
              </a:ext>
            </a:extLst>
          </p:cNvPr>
          <p:cNvSpPr>
            <a:spLocks noGrp="1"/>
          </p:cNvSpPr>
          <p:nvPr>
            <p:ph type="dt" sz="half" idx="10"/>
          </p:nvPr>
        </p:nvSpPr>
        <p:spPr/>
        <p:txBody>
          <a:bodyPr/>
          <a:lstStyle/>
          <a:p>
            <a:fld id="{2E4F7A87-2E6E-448F-80B3-2CB6D7C3B3AB}" type="datetime1">
              <a:rPr lang="en-AU" smtClean="0"/>
              <a:t>18/10/2023</a:t>
            </a:fld>
            <a:endParaRPr lang="en-AU"/>
          </a:p>
        </p:txBody>
      </p:sp>
      <p:sp>
        <p:nvSpPr>
          <p:cNvPr id="3" name="Footer Placeholder 2">
            <a:extLst>
              <a:ext uri="{FF2B5EF4-FFF2-40B4-BE49-F238E27FC236}">
                <a16:creationId xmlns:a16="http://schemas.microsoft.com/office/drawing/2014/main" id="{C1658A08-C13E-FD22-2F68-0CE7FAC4647B}"/>
              </a:ext>
            </a:extLst>
          </p:cNvPr>
          <p:cNvSpPr>
            <a:spLocks noGrp="1"/>
          </p:cNvSpPr>
          <p:nvPr>
            <p:ph type="ftr" sz="quarter" idx="11"/>
          </p:nvPr>
        </p:nvSpPr>
        <p:spPr/>
        <p:txBody>
          <a:bodyPr/>
          <a:lstStyle/>
          <a:p>
            <a:r>
              <a:rPr lang="en-AU"/>
              <a:t>ARYAN BANSAL 25015126</a:t>
            </a:r>
          </a:p>
        </p:txBody>
      </p:sp>
      <p:sp>
        <p:nvSpPr>
          <p:cNvPr id="4" name="Slide Number Placeholder 3">
            <a:extLst>
              <a:ext uri="{FF2B5EF4-FFF2-40B4-BE49-F238E27FC236}">
                <a16:creationId xmlns:a16="http://schemas.microsoft.com/office/drawing/2014/main" id="{E41A18A2-49C7-9110-6A0D-083D95D11AA6}"/>
              </a:ext>
            </a:extLst>
          </p:cNvPr>
          <p:cNvSpPr>
            <a:spLocks noGrp="1"/>
          </p:cNvSpPr>
          <p:nvPr>
            <p:ph type="sldNum" sz="quarter" idx="12"/>
          </p:nvPr>
        </p:nvSpPr>
        <p:spPr/>
        <p:txBody>
          <a:bodyPr/>
          <a:lstStyle/>
          <a:p>
            <a:fld id="{5E2D73B1-B4CB-41E8-9EB4-13498BDBF7BD}" type="slidenum">
              <a:rPr lang="en-AU" smtClean="0"/>
              <a:t>‹#›</a:t>
            </a:fld>
            <a:endParaRPr lang="en-AU"/>
          </a:p>
        </p:txBody>
      </p:sp>
    </p:spTree>
    <p:extLst>
      <p:ext uri="{BB962C8B-B14F-4D97-AF65-F5344CB8AC3E}">
        <p14:creationId xmlns:p14="http://schemas.microsoft.com/office/powerpoint/2010/main" val="4137234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445FA-5D36-869B-7FEB-4778FF744B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9C1081E-71EB-F450-B32B-81D1B8DDF5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CFD70CD-F46A-9315-B9C9-1EC9F866B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4DF3EE-5819-7AC3-2185-48733769624D}"/>
              </a:ext>
            </a:extLst>
          </p:cNvPr>
          <p:cNvSpPr>
            <a:spLocks noGrp="1"/>
          </p:cNvSpPr>
          <p:nvPr>
            <p:ph type="dt" sz="half" idx="10"/>
          </p:nvPr>
        </p:nvSpPr>
        <p:spPr/>
        <p:txBody>
          <a:bodyPr/>
          <a:lstStyle/>
          <a:p>
            <a:fld id="{111FCBA1-2A6C-4C13-B7BC-E150C20465B8}" type="datetime1">
              <a:rPr lang="en-AU" smtClean="0"/>
              <a:t>18/10/2023</a:t>
            </a:fld>
            <a:endParaRPr lang="en-AU"/>
          </a:p>
        </p:txBody>
      </p:sp>
      <p:sp>
        <p:nvSpPr>
          <p:cNvPr id="6" name="Footer Placeholder 5">
            <a:extLst>
              <a:ext uri="{FF2B5EF4-FFF2-40B4-BE49-F238E27FC236}">
                <a16:creationId xmlns:a16="http://schemas.microsoft.com/office/drawing/2014/main" id="{BD90C194-3CCE-1D52-6916-0971F1F30FDA}"/>
              </a:ext>
            </a:extLst>
          </p:cNvPr>
          <p:cNvSpPr>
            <a:spLocks noGrp="1"/>
          </p:cNvSpPr>
          <p:nvPr>
            <p:ph type="ftr" sz="quarter" idx="11"/>
          </p:nvPr>
        </p:nvSpPr>
        <p:spPr/>
        <p:txBody>
          <a:bodyPr/>
          <a:lstStyle/>
          <a:p>
            <a:r>
              <a:rPr lang="en-AU"/>
              <a:t>ARYAN BANSAL 25015126</a:t>
            </a:r>
          </a:p>
        </p:txBody>
      </p:sp>
      <p:sp>
        <p:nvSpPr>
          <p:cNvPr id="7" name="Slide Number Placeholder 6">
            <a:extLst>
              <a:ext uri="{FF2B5EF4-FFF2-40B4-BE49-F238E27FC236}">
                <a16:creationId xmlns:a16="http://schemas.microsoft.com/office/drawing/2014/main" id="{A6ED0AD4-A54F-731B-6FBA-6D7E9937D1C7}"/>
              </a:ext>
            </a:extLst>
          </p:cNvPr>
          <p:cNvSpPr>
            <a:spLocks noGrp="1"/>
          </p:cNvSpPr>
          <p:nvPr>
            <p:ph type="sldNum" sz="quarter" idx="12"/>
          </p:nvPr>
        </p:nvSpPr>
        <p:spPr/>
        <p:txBody>
          <a:bodyPr/>
          <a:lstStyle/>
          <a:p>
            <a:fld id="{5E2D73B1-B4CB-41E8-9EB4-13498BDBF7BD}" type="slidenum">
              <a:rPr lang="en-AU" smtClean="0"/>
              <a:t>‹#›</a:t>
            </a:fld>
            <a:endParaRPr lang="en-AU"/>
          </a:p>
        </p:txBody>
      </p:sp>
    </p:spTree>
    <p:extLst>
      <p:ext uri="{BB962C8B-B14F-4D97-AF65-F5344CB8AC3E}">
        <p14:creationId xmlns:p14="http://schemas.microsoft.com/office/powerpoint/2010/main" val="2948128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E66D-9EE5-C252-4A7A-E4F0F864E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262BE31-5A96-02DF-CD87-C39182E54A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84F6E9A-7628-34AC-F110-E3E23D0FB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466AF-E98A-3E00-DD67-266D1EE63F40}"/>
              </a:ext>
            </a:extLst>
          </p:cNvPr>
          <p:cNvSpPr>
            <a:spLocks noGrp="1"/>
          </p:cNvSpPr>
          <p:nvPr>
            <p:ph type="dt" sz="half" idx="10"/>
          </p:nvPr>
        </p:nvSpPr>
        <p:spPr/>
        <p:txBody>
          <a:bodyPr/>
          <a:lstStyle/>
          <a:p>
            <a:fld id="{CDD88A5E-FD9C-4CF6-8023-C071F99DCE7C}" type="datetime1">
              <a:rPr lang="en-AU" smtClean="0"/>
              <a:t>18/10/2023</a:t>
            </a:fld>
            <a:endParaRPr lang="en-AU"/>
          </a:p>
        </p:txBody>
      </p:sp>
      <p:sp>
        <p:nvSpPr>
          <p:cNvPr id="6" name="Footer Placeholder 5">
            <a:extLst>
              <a:ext uri="{FF2B5EF4-FFF2-40B4-BE49-F238E27FC236}">
                <a16:creationId xmlns:a16="http://schemas.microsoft.com/office/drawing/2014/main" id="{D897E3EB-01AE-A153-2353-9723DE3AF902}"/>
              </a:ext>
            </a:extLst>
          </p:cNvPr>
          <p:cNvSpPr>
            <a:spLocks noGrp="1"/>
          </p:cNvSpPr>
          <p:nvPr>
            <p:ph type="ftr" sz="quarter" idx="11"/>
          </p:nvPr>
        </p:nvSpPr>
        <p:spPr/>
        <p:txBody>
          <a:bodyPr/>
          <a:lstStyle/>
          <a:p>
            <a:r>
              <a:rPr lang="en-AU"/>
              <a:t>ARYAN BANSAL 25015126</a:t>
            </a:r>
          </a:p>
        </p:txBody>
      </p:sp>
      <p:sp>
        <p:nvSpPr>
          <p:cNvPr id="7" name="Slide Number Placeholder 6">
            <a:extLst>
              <a:ext uri="{FF2B5EF4-FFF2-40B4-BE49-F238E27FC236}">
                <a16:creationId xmlns:a16="http://schemas.microsoft.com/office/drawing/2014/main" id="{1EAAB16F-9478-DEBA-8FB0-D037EDFC9878}"/>
              </a:ext>
            </a:extLst>
          </p:cNvPr>
          <p:cNvSpPr>
            <a:spLocks noGrp="1"/>
          </p:cNvSpPr>
          <p:nvPr>
            <p:ph type="sldNum" sz="quarter" idx="12"/>
          </p:nvPr>
        </p:nvSpPr>
        <p:spPr/>
        <p:txBody>
          <a:bodyPr/>
          <a:lstStyle/>
          <a:p>
            <a:fld id="{5E2D73B1-B4CB-41E8-9EB4-13498BDBF7BD}" type="slidenum">
              <a:rPr lang="en-AU" smtClean="0"/>
              <a:t>‹#›</a:t>
            </a:fld>
            <a:endParaRPr lang="en-AU"/>
          </a:p>
        </p:txBody>
      </p:sp>
    </p:spTree>
    <p:extLst>
      <p:ext uri="{BB962C8B-B14F-4D97-AF65-F5344CB8AC3E}">
        <p14:creationId xmlns:p14="http://schemas.microsoft.com/office/powerpoint/2010/main" val="3370270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57318C-18FF-C590-6434-D693419379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21063E2-DDEB-547B-B2E2-BAD10B9C85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C0A7A58-3673-35C8-76FE-3FB40F3991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A668FA-BDB7-4F6B-9520-D803B257AFEB}" type="datetime1">
              <a:rPr lang="en-AU" smtClean="0"/>
              <a:t>18/10/2023</a:t>
            </a:fld>
            <a:endParaRPr lang="en-AU"/>
          </a:p>
        </p:txBody>
      </p:sp>
      <p:sp>
        <p:nvSpPr>
          <p:cNvPr id="5" name="Footer Placeholder 4">
            <a:extLst>
              <a:ext uri="{FF2B5EF4-FFF2-40B4-BE49-F238E27FC236}">
                <a16:creationId xmlns:a16="http://schemas.microsoft.com/office/drawing/2014/main" id="{8D5E9F99-DE89-D368-C116-BB6AA3A0E4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ARYAN BANSAL 25015126</a:t>
            </a:r>
          </a:p>
        </p:txBody>
      </p:sp>
      <p:sp>
        <p:nvSpPr>
          <p:cNvPr id="6" name="Slide Number Placeholder 5">
            <a:extLst>
              <a:ext uri="{FF2B5EF4-FFF2-40B4-BE49-F238E27FC236}">
                <a16:creationId xmlns:a16="http://schemas.microsoft.com/office/drawing/2014/main" id="{094E8D1A-AD71-0764-6BAD-2B62FF30B7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2D73B1-B4CB-41E8-9EB4-13498BDBF7BD}" type="slidenum">
              <a:rPr lang="en-AU" smtClean="0"/>
              <a:t>‹#›</a:t>
            </a:fld>
            <a:endParaRPr lang="en-AU"/>
          </a:p>
        </p:txBody>
      </p:sp>
    </p:spTree>
    <p:extLst>
      <p:ext uri="{BB962C8B-B14F-4D97-AF65-F5344CB8AC3E}">
        <p14:creationId xmlns:p14="http://schemas.microsoft.com/office/powerpoint/2010/main" val="1658354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adaniports.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C9832-3E05-943C-8391-AD82093C4D5B}"/>
              </a:ext>
            </a:extLst>
          </p:cNvPr>
          <p:cNvSpPr>
            <a:spLocks noGrp="1"/>
          </p:cNvSpPr>
          <p:nvPr>
            <p:ph type="ctrTitle"/>
          </p:nvPr>
        </p:nvSpPr>
        <p:spPr>
          <a:xfrm>
            <a:off x="1523999" y="1122363"/>
            <a:ext cx="9346163" cy="4961196"/>
          </a:xfrm>
        </p:spPr>
        <p:txBody>
          <a:bodyPr anchor="t">
            <a:normAutofit/>
          </a:bodyPr>
          <a:lstStyle/>
          <a:p>
            <a:r>
              <a:rPr lang="en-AU" sz="2800" dirty="0"/>
              <a:t>Student Number – 25015126</a:t>
            </a:r>
            <a:br>
              <a:rPr lang="en-AU" sz="2800" dirty="0"/>
            </a:br>
            <a:r>
              <a:rPr lang="en-AU" sz="2800" dirty="0"/>
              <a:t>Student Name – Aryan Bansal</a:t>
            </a:r>
            <a:br>
              <a:rPr lang="en-AU" sz="2800" dirty="0"/>
            </a:br>
            <a:br>
              <a:rPr lang="en-AU" sz="2800" dirty="0"/>
            </a:br>
            <a:br>
              <a:rPr lang="en-AU" sz="2800" dirty="0"/>
            </a:br>
            <a:br>
              <a:rPr lang="en-AU" sz="2800" dirty="0"/>
            </a:br>
            <a:br>
              <a:rPr lang="en-AU" sz="2800" dirty="0"/>
            </a:br>
            <a:br>
              <a:rPr lang="en-AU" sz="2800" dirty="0"/>
            </a:br>
            <a:br>
              <a:rPr lang="en-AU" sz="2800" dirty="0"/>
            </a:br>
            <a:br>
              <a:rPr lang="en-AU" sz="2800" dirty="0"/>
            </a:br>
            <a:r>
              <a:rPr lang="en-AU" sz="2800" dirty="0"/>
              <a:t>Shipping Dock Management System</a:t>
            </a:r>
            <a:br>
              <a:rPr lang="en-AU" sz="2800" dirty="0"/>
            </a:br>
            <a:r>
              <a:rPr lang="en-AU" sz="2800" dirty="0"/>
              <a:t>HD Assignment – 32606 Database – Spring 2023</a:t>
            </a:r>
            <a:br>
              <a:rPr lang="en-AU" sz="2800" dirty="0"/>
            </a:br>
            <a:endParaRPr lang="en-AU" sz="2800" dirty="0"/>
          </a:p>
        </p:txBody>
      </p:sp>
      <p:sp>
        <p:nvSpPr>
          <p:cNvPr id="4" name="Footer Placeholder 3">
            <a:extLst>
              <a:ext uri="{FF2B5EF4-FFF2-40B4-BE49-F238E27FC236}">
                <a16:creationId xmlns:a16="http://schemas.microsoft.com/office/drawing/2014/main" id="{AC0C3526-6F84-954C-F055-2F4316B0F054}"/>
              </a:ext>
            </a:extLst>
          </p:cNvPr>
          <p:cNvSpPr>
            <a:spLocks noGrp="1"/>
          </p:cNvSpPr>
          <p:nvPr>
            <p:ph type="ftr" sz="quarter" idx="11"/>
          </p:nvPr>
        </p:nvSpPr>
        <p:spPr/>
        <p:txBody>
          <a:bodyPr/>
          <a:lstStyle/>
          <a:p>
            <a:r>
              <a:rPr lang="en-AU"/>
              <a:t>ARYAN BANSAL 25015126</a:t>
            </a:r>
          </a:p>
        </p:txBody>
      </p:sp>
    </p:spTree>
    <p:extLst>
      <p:ext uri="{BB962C8B-B14F-4D97-AF65-F5344CB8AC3E}">
        <p14:creationId xmlns:p14="http://schemas.microsoft.com/office/powerpoint/2010/main" val="5663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F4C0-6E12-14C5-EF82-6FED410D199A}"/>
              </a:ext>
            </a:extLst>
          </p:cNvPr>
          <p:cNvSpPr>
            <a:spLocks noGrp="1"/>
          </p:cNvSpPr>
          <p:nvPr>
            <p:ph type="title"/>
          </p:nvPr>
        </p:nvSpPr>
        <p:spPr>
          <a:xfrm>
            <a:off x="1882450" y="402447"/>
            <a:ext cx="8427098" cy="250695"/>
          </a:xfrm>
        </p:spPr>
        <p:txBody>
          <a:bodyPr>
            <a:normAutofit fontScale="90000"/>
          </a:bodyPr>
          <a:lstStyle/>
          <a:p>
            <a:r>
              <a:rPr lang="en-AU" dirty="0"/>
              <a:t>A Query which uses a sub Query</a:t>
            </a:r>
          </a:p>
        </p:txBody>
      </p:sp>
      <p:pic>
        <p:nvPicPr>
          <p:cNvPr id="6" name="Content Placeholder 5">
            <a:extLst>
              <a:ext uri="{FF2B5EF4-FFF2-40B4-BE49-F238E27FC236}">
                <a16:creationId xmlns:a16="http://schemas.microsoft.com/office/drawing/2014/main" id="{84E8F803-FA3A-7197-1F3D-34C90103BF29}"/>
              </a:ext>
            </a:extLst>
          </p:cNvPr>
          <p:cNvPicPr>
            <a:picLocks noGrp="1" noChangeAspect="1"/>
          </p:cNvPicPr>
          <p:nvPr>
            <p:ph idx="1"/>
          </p:nvPr>
        </p:nvPicPr>
        <p:blipFill>
          <a:blip r:embed="rId2"/>
          <a:stretch>
            <a:fillRect/>
          </a:stretch>
        </p:blipFill>
        <p:spPr>
          <a:xfrm>
            <a:off x="222378" y="4260026"/>
            <a:ext cx="11295996" cy="2422600"/>
          </a:xfrm>
        </p:spPr>
      </p:pic>
      <p:sp>
        <p:nvSpPr>
          <p:cNvPr id="4" name="Footer Placeholder 3">
            <a:extLst>
              <a:ext uri="{FF2B5EF4-FFF2-40B4-BE49-F238E27FC236}">
                <a16:creationId xmlns:a16="http://schemas.microsoft.com/office/drawing/2014/main" id="{E11F2EDA-C201-A506-A7B7-9914DF3EBB94}"/>
              </a:ext>
            </a:extLst>
          </p:cNvPr>
          <p:cNvSpPr>
            <a:spLocks noGrp="1"/>
          </p:cNvSpPr>
          <p:nvPr>
            <p:ph type="ftr" sz="quarter" idx="11"/>
          </p:nvPr>
        </p:nvSpPr>
        <p:spPr/>
        <p:txBody>
          <a:bodyPr/>
          <a:lstStyle/>
          <a:p>
            <a:r>
              <a:rPr lang="en-AU"/>
              <a:t>ARYAN BANSAL 25015126</a:t>
            </a:r>
          </a:p>
        </p:txBody>
      </p:sp>
      <p:sp>
        <p:nvSpPr>
          <p:cNvPr id="7" name="TextBox 6">
            <a:extLst>
              <a:ext uri="{FF2B5EF4-FFF2-40B4-BE49-F238E27FC236}">
                <a16:creationId xmlns:a16="http://schemas.microsoft.com/office/drawing/2014/main" id="{E5702154-D41C-170E-0A74-E73F79E5D8C1}"/>
              </a:ext>
            </a:extLst>
          </p:cNvPr>
          <p:cNvSpPr txBox="1"/>
          <p:nvPr/>
        </p:nvSpPr>
        <p:spPr>
          <a:xfrm>
            <a:off x="545196" y="2357039"/>
            <a:ext cx="11101607"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SELECT </a:t>
            </a:r>
            <a:r>
              <a:rPr lang="en-US" dirty="0" err="1">
                <a:latin typeface="Courier New" panose="02070309020205020404" pitchFamily="49" charset="0"/>
                <a:cs typeface="Courier New" panose="02070309020205020404" pitchFamily="49" charset="0"/>
              </a:rPr>
              <a:t>shipmentitemid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shipmentid</a:t>
            </a:r>
            <a:r>
              <a:rPr lang="en-US" dirty="0">
                <a:latin typeface="Courier New" panose="02070309020205020404" pitchFamily="49" charset="0"/>
                <a:cs typeface="Courier New" panose="02070309020205020404" pitchFamily="49" charset="0"/>
              </a:rPr>
              <a:t> FROM </a:t>
            </a:r>
            <a:r>
              <a:rPr lang="en-US" dirty="0" err="1">
                <a:latin typeface="Courier New" panose="02070309020205020404" pitchFamily="49" charset="0"/>
                <a:cs typeface="Courier New" panose="02070309020205020404" pitchFamily="49" charset="0"/>
              </a:rPr>
              <a:t>shipmentitem</a:t>
            </a:r>
            <a:r>
              <a:rPr lang="en-US" dirty="0">
                <a:latin typeface="Courier New" panose="02070309020205020404" pitchFamily="49" charset="0"/>
                <a:cs typeface="Courier New" panose="02070309020205020404" pitchFamily="49" charset="0"/>
              </a:rPr>
              <a:t> WHERE </a:t>
            </a:r>
            <a:r>
              <a:rPr lang="en-US" dirty="0" err="1">
                <a:latin typeface="Courier New" panose="02070309020205020404" pitchFamily="49" charset="0"/>
                <a:cs typeface="Courier New" panose="02070309020205020404" pitchFamily="49" charset="0"/>
              </a:rPr>
              <a:t>unitprice</a:t>
            </a:r>
            <a:r>
              <a:rPr lang="en-US" dirty="0">
                <a:latin typeface="Courier New" panose="02070309020205020404" pitchFamily="49" charset="0"/>
                <a:cs typeface="Courier New" panose="02070309020205020404" pitchFamily="49" charset="0"/>
              </a:rPr>
              <a:t> &lt; '56' AND quantity = (SELECT max(quantity) FROM </a:t>
            </a:r>
            <a:r>
              <a:rPr lang="en-US" dirty="0" err="1">
                <a:latin typeface="Courier New" panose="02070309020205020404" pitchFamily="49" charset="0"/>
                <a:cs typeface="Courier New" panose="02070309020205020404" pitchFamily="49" charset="0"/>
              </a:rPr>
              <a:t>shipmentitem</a:t>
            </a:r>
            <a:r>
              <a:rPr lang="en-US" dirty="0">
                <a:latin typeface="Courier New" panose="02070309020205020404" pitchFamily="49" charset="0"/>
                <a:cs typeface="Courier New" panose="02070309020205020404" pitchFamily="49" charset="0"/>
              </a:rPr>
              <a:t> WHERE quantity &lt; '1700’);</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SELECT </a:t>
            </a:r>
            <a:r>
              <a:rPr lang="en-US" dirty="0" err="1">
                <a:latin typeface="Courier New" panose="02070309020205020404" pitchFamily="49" charset="0"/>
                <a:cs typeface="Courier New" panose="02070309020205020404" pitchFamily="49" charset="0"/>
              </a:rPr>
              <a:t>shipmentitemid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shipmentid</a:t>
            </a:r>
            <a:r>
              <a:rPr lang="en-US" dirty="0">
                <a:latin typeface="Courier New" panose="02070309020205020404" pitchFamily="49" charset="0"/>
                <a:cs typeface="Courier New" panose="02070309020205020404" pitchFamily="49" charset="0"/>
              </a:rPr>
              <a:t> FROM </a:t>
            </a:r>
            <a:r>
              <a:rPr lang="en-US" dirty="0" err="1">
                <a:latin typeface="Courier New" panose="02070309020205020404" pitchFamily="49" charset="0"/>
                <a:cs typeface="Courier New" panose="02070309020205020404" pitchFamily="49" charset="0"/>
              </a:rPr>
              <a:t>shipmentitem</a:t>
            </a:r>
            <a:r>
              <a:rPr lang="en-US" dirty="0">
                <a:latin typeface="Courier New" panose="02070309020205020404" pitchFamily="49" charset="0"/>
                <a:cs typeface="Courier New" panose="02070309020205020404" pitchFamily="49" charset="0"/>
              </a:rPr>
              <a:t> WHERE </a:t>
            </a:r>
            <a:r>
              <a:rPr lang="en-US" dirty="0" err="1">
                <a:latin typeface="Courier New" panose="02070309020205020404" pitchFamily="49" charset="0"/>
                <a:cs typeface="Courier New" panose="02070309020205020404" pitchFamily="49" charset="0"/>
              </a:rPr>
              <a:t>unitprice</a:t>
            </a:r>
            <a:r>
              <a:rPr lang="en-US" dirty="0">
                <a:latin typeface="Courier New" panose="02070309020205020404" pitchFamily="49" charset="0"/>
                <a:cs typeface="Courier New" panose="02070309020205020404" pitchFamily="49" charset="0"/>
              </a:rPr>
              <a:t> &lt; '56' AND quantity = (SELECT min(quantity) FROM </a:t>
            </a:r>
            <a:r>
              <a:rPr lang="en-US" dirty="0" err="1">
                <a:latin typeface="Courier New" panose="02070309020205020404" pitchFamily="49" charset="0"/>
                <a:cs typeface="Courier New" panose="02070309020205020404" pitchFamily="49" charset="0"/>
              </a:rPr>
              <a:t>shipmentitem</a:t>
            </a:r>
            <a:r>
              <a:rPr lang="en-US" dirty="0">
                <a:latin typeface="Courier New" panose="02070309020205020404" pitchFamily="49" charset="0"/>
                <a:cs typeface="Courier New" panose="02070309020205020404" pitchFamily="49" charset="0"/>
              </a:rPr>
              <a:t> WHERE quantity &lt; '1700');</a:t>
            </a:r>
            <a:endParaRPr lang="en-AU"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2468B5F3-C510-D816-731E-BAD49AE71468}"/>
              </a:ext>
            </a:extLst>
          </p:cNvPr>
          <p:cNvSpPr txBox="1"/>
          <p:nvPr/>
        </p:nvSpPr>
        <p:spPr>
          <a:xfrm>
            <a:off x="1373021" y="1386674"/>
            <a:ext cx="8994710" cy="369332"/>
          </a:xfrm>
          <a:prstGeom prst="rect">
            <a:avLst/>
          </a:prstGeom>
          <a:noFill/>
        </p:spPr>
        <p:txBody>
          <a:bodyPr wrap="square" rtlCol="0">
            <a:spAutoFit/>
          </a:bodyPr>
          <a:lstStyle/>
          <a:p>
            <a:r>
              <a:rPr lang="en-AU" dirty="0"/>
              <a:t>A query which finds max and min number of shipment item id where unit price is less than 56</a:t>
            </a:r>
          </a:p>
        </p:txBody>
      </p:sp>
    </p:spTree>
    <p:extLst>
      <p:ext uri="{BB962C8B-B14F-4D97-AF65-F5344CB8AC3E}">
        <p14:creationId xmlns:p14="http://schemas.microsoft.com/office/powerpoint/2010/main" val="3272823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6595-FDEC-D096-6653-7EBEAC7B2C50}"/>
              </a:ext>
            </a:extLst>
          </p:cNvPr>
          <p:cNvSpPr>
            <a:spLocks noGrp="1"/>
          </p:cNvSpPr>
          <p:nvPr>
            <p:ph type="title"/>
          </p:nvPr>
        </p:nvSpPr>
        <p:spPr>
          <a:xfrm>
            <a:off x="838199" y="365126"/>
            <a:ext cx="10610461" cy="689234"/>
          </a:xfrm>
        </p:spPr>
        <p:txBody>
          <a:bodyPr>
            <a:noAutofit/>
          </a:bodyPr>
          <a:lstStyle/>
          <a:p>
            <a:r>
              <a:rPr lang="en-AU" sz="3200" dirty="0"/>
              <a:t>A cross product which cannot be implemented  using the words “natural join”</a:t>
            </a:r>
          </a:p>
        </p:txBody>
      </p:sp>
      <p:pic>
        <p:nvPicPr>
          <p:cNvPr id="6" name="Content Placeholder 5">
            <a:extLst>
              <a:ext uri="{FF2B5EF4-FFF2-40B4-BE49-F238E27FC236}">
                <a16:creationId xmlns:a16="http://schemas.microsoft.com/office/drawing/2014/main" id="{536B2930-1075-9AFA-2E26-1AA0490B541B}"/>
              </a:ext>
            </a:extLst>
          </p:cNvPr>
          <p:cNvPicPr>
            <a:picLocks noGrp="1" noChangeAspect="1"/>
          </p:cNvPicPr>
          <p:nvPr>
            <p:ph idx="1"/>
          </p:nvPr>
        </p:nvPicPr>
        <p:blipFill>
          <a:blip r:embed="rId2"/>
          <a:stretch>
            <a:fillRect/>
          </a:stretch>
        </p:blipFill>
        <p:spPr>
          <a:xfrm>
            <a:off x="389202" y="3402701"/>
            <a:ext cx="11508454" cy="2537761"/>
          </a:xfrm>
        </p:spPr>
      </p:pic>
      <p:sp>
        <p:nvSpPr>
          <p:cNvPr id="4" name="Footer Placeholder 3">
            <a:extLst>
              <a:ext uri="{FF2B5EF4-FFF2-40B4-BE49-F238E27FC236}">
                <a16:creationId xmlns:a16="http://schemas.microsoft.com/office/drawing/2014/main" id="{12C3ECCC-CF9A-A81B-60F3-D99312B355D0}"/>
              </a:ext>
            </a:extLst>
          </p:cNvPr>
          <p:cNvSpPr>
            <a:spLocks noGrp="1"/>
          </p:cNvSpPr>
          <p:nvPr>
            <p:ph type="ftr" sz="quarter" idx="11"/>
          </p:nvPr>
        </p:nvSpPr>
        <p:spPr/>
        <p:txBody>
          <a:bodyPr/>
          <a:lstStyle/>
          <a:p>
            <a:r>
              <a:rPr lang="en-AU"/>
              <a:t>ARYAN BANSAL 25015126</a:t>
            </a:r>
          </a:p>
        </p:txBody>
      </p:sp>
      <p:sp>
        <p:nvSpPr>
          <p:cNvPr id="7" name="TextBox 6">
            <a:extLst>
              <a:ext uri="{FF2B5EF4-FFF2-40B4-BE49-F238E27FC236}">
                <a16:creationId xmlns:a16="http://schemas.microsoft.com/office/drawing/2014/main" id="{8790647A-2922-8E61-CE0A-778D62B62045}"/>
              </a:ext>
            </a:extLst>
          </p:cNvPr>
          <p:cNvSpPr txBox="1"/>
          <p:nvPr/>
        </p:nvSpPr>
        <p:spPr>
          <a:xfrm>
            <a:off x="6458728" y="5015546"/>
            <a:ext cx="5733272" cy="1477328"/>
          </a:xfrm>
          <a:prstGeom prst="rect">
            <a:avLst/>
          </a:prstGeom>
          <a:noFill/>
        </p:spPr>
        <p:txBody>
          <a:bodyPr wrap="square" rtlCol="0">
            <a:spAutoFit/>
          </a:bodyPr>
          <a:lstStyle/>
          <a:p>
            <a:r>
              <a:rPr lang="en-AU" dirty="0">
                <a:latin typeface="Courier New" panose="02070309020205020404" pitchFamily="49" charset="0"/>
                <a:cs typeface="Courier New" panose="02070309020205020404" pitchFamily="49" charset="0"/>
              </a:rPr>
              <a:t>Select </a:t>
            </a:r>
            <a:r>
              <a:rPr lang="en-AU" dirty="0" err="1">
                <a:latin typeface="Courier New" panose="02070309020205020404" pitchFamily="49" charset="0"/>
                <a:cs typeface="Courier New" panose="02070309020205020404" pitchFamily="49" charset="0"/>
              </a:rPr>
              <a:t>dock.dockid</a:t>
            </a:r>
            <a:r>
              <a:rPr lang="en-AU" dirty="0">
                <a:latin typeface="Courier New" panose="02070309020205020404" pitchFamily="49" charset="0"/>
                <a:cs typeface="Courier New" panose="02070309020205020404" pitchFamily="49" charset="0"/>
              </a:rPr>
              <a:t> as id, </a:t>
            </a:r>
            <a:r>
              <a:rPr lang="en-AU" dirty="0" err="1">
                <a:latin typeface="Courier New" panose="02070309020205020404" pitchFamily="49" charset="0"/>
                <a:cs typeface="Courier New" panose="02070309020205020404" pitchFamily="49" charset="0"/>
              </a:rPr>
              <a:t>dock.dockname</a:t>
            </a:r>
            <a:r>
              <a:rPr lang="en-AU" dirty="0">
                <a:latin typeface="Courier New" panose="02070309020205020404" pitchFamily="49" charset="0"/>
                <a:cs typeface="Courier New" panose="02070309020205020404" pitchFamily="49" charset="0"/>
              </a:rPr>
              <a:t>, </a:t>
            </a:r>
            <a:r>
              <a:rPr lang="en-AU" dirty="0" err="1">
                <a:latin typeface="Courier New" panose="02070309020205020404" pitchFamily="49" charset="0"/>
                <a:cs typeface="Courier New" panose="02070309020205020404" pitchFamily="49" charset="0"/>
              </a:rPr>
              <a:t>dockreservation.reservationid</a:t>
            </a:r>
            <a:r>
              <a:rPr lang="en-AU" dirty="0">
                <a:latin typeface="Courier New" panose="02070309020205020404" pitchFamily="49" charset="0"/>
                <a:cs typeface="Courier New" panose="02070309020205020404" pitchFamily="49" charset="0"/>
              </a:rPr>
              <a:t>,                                                     </a:t>
            </a:r>
            <a:r>
              <a:rPr lang="en-AU" dirty="0" err="1">
                <a:latin typeface="Courier New" panose="02070309020205020404" pitchFamily="49" charset="0"/>
                <a:cs typeface="Courier New" panose="02070309020205020404" pitchFamily="49" charset="0"/>
              </a:rPr>
              <a:t>dockreservation.reservationdate</a:t>
            </a:r>
            <a:r>
              <a:rPr lang="en-AU" dirty="0">
                <a:latin typeface="Courier New" panose="02070309020205020404" pitchFamily="49" charset="0"/>
                <a:cs typeface="Courier New" panose="02070309020205020404" pitchFamily="49" charset="0"/>
              </a:rPr>
              <a:t> from dock, </a:t>
            </a:r>
            <a:r>
              <a:rPr lang="en-AU" dirty="0" err="1">
                <a:latin typeface="Courier New" panose="02070309020205020404" pitchFamily="49" charset="0"/>
                <a:cs typeface="Courier New" panose="02070309020205020404" pitchFamily="49" charset="0"/>
              </a:rPr>
              <a:t>dockreservation</a:t>
            </a:r>
            <a:r>
              <a:rPr lang="en-AU" dirty="0">
                <a:latin typeface="Courier New" panose="02070309020205020404" pitchFamily="49" charset="0"/>
                <a:cs typeface="Courier New" panose="02070309020205020404" pitchFamily="49" charset="0"/>
              </a:rPr>
              <a:t> where </a:t>
            </a:r>
            <a:r>
              <a:rPr lang="en-AU" dirty="0" err="1">
                <a:latin typeface="Courier New" panose="02070309020205020404" pitchFamily="49" charset="0"/>
                <a:cs typeface="Courier New" panose="02070309020205020404" pitchFamily="49" charset="0"/>
              </a:rPr>
              <a:t>dock.dockid</a:t>
            </a:r>
            <a:r>
              <a:rPr lang="en-AU" dirty="0">
                <a:latin typeface="Courier New" panose="02070309020205020404" pitchFamily="49" charset="0"/>
                <a:cs typeface="Courier New" panose="02070309020205020404" pitchFamily="49" charset="0"/>
              </a:rPr>
              <a:t> = </a:t>
            </a:r>
            <a:r>
              <a:rPr lang="en-AU" dirty="0" err="1">
                <a:latin typeface="Courier New" panose="02070309020205020404" pitchFamily="49" charset="0"/>
                <a:cs typeface="Courier New" panose="02070309020205020404" pitchFamily="49" charset="0"/>
              </a:rPr>
              <a:t>dockreservation.dockid</a:t>
            </a:r>
            <a:r>
              <a:rPr lang="en-AU" dirty="0">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6C64C093-A0FE-38A8-E43F-2577AE84CC24}"/>
              </a:ext>
            </a:extLst>
          </p:cNvPr>
          <p:cNvSpPr txBox="1"/>
          <p:nvPr/>
        </p:nvSpPr>
        <p:spPr>
          <a:xfrm>
            <a:off x="2200275" y="1823312"/>
            <a:ext cx="7791450" cy="646331"/>
          </a:xfrm>
          <a:prstGeom prst="rect">
            <a:avLst/>
          </a:prstGeom>
          <a:noFill/>
        </p:spPr>
        <p:txBody>
          <a:bodyPr wrap="square" rtlCol="0">
            <a:spAutoFit/>
          </a:bodyPr>
          <a:lstStyle/>
          <a:p>
            <a:r>
              <a:rPr lang="en-AU" dirty="0"/>
              <a:t>A listing which shows dock name with its registration id and the date on which it was registered</a:t>
            </a:r>
          </a:p>
        </p:txBody>
      </p:sp>
    </p:spTree>
    <p:extLst>
      <p:ext uri="{BB962C8B-B14F-4D97-AF65-F5344CB8AC3E}">
        <p14:creationId xmlns:p14="http://schemas.microsoft.com/office/powerpoint/2010/main" val="3100111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4EB0-74F5-E18A-957C-C9677AE48A2D}"/>
              </a:ext>
            </a:extLst>
          </p:cNvPr>
          <p:cNvSpPr>
            <a:spLocks noGrp="1"/>
          </p:cNvSpPr>
          <p:nvPr>
            <p:ph type="title"/>
          </p:nvPr>
        </p:nvSpPr>
        <p:spPr/>
        <p:txBody>
          <a:bodyPr/>
          <a:lstStyle/>
          <a:p>
            <a:r>
              <a:rPr lang="en-AU" dirty="0"/>
              <a:t>Check Statements</a:t>
            </a:r>
          </a:p>
        </p:txBody>
      </p:sp>
      <p:pic>
        <p:nvPicPr>
          <p:cNvPr id="6" name="Content Placeholder 5">
            <a:extLst>
              <a:ext uri="{FF2B5EF4-FFF2-40B4-BE49-F238E27FC236}">
                <a16:creationId xmlns:a16="http://schemas.microsoft.com/office/drawing/2014/main" id="{0758A3A6-D370-A649-3317-09BD44BFEE07}"/>
              </a:ext>
            </a:extLst>
          </p:cNvPr>
          <p:cNvPicPr>
            <a:picLocks noGrp="1" noChangeAspect="1"/>
          </p:cNvPicPr>
          <p:nvPr>
            <p:ph idx="1"/>
          </p:nvPr>
        </p:nvPicPr>
        <p:blipFill>
          <a:blip r:embed="rId2"/>
          <a:stretch>
            <a:fillRect/>
          </a:stretch>
        </p:blipFill>
        <p:spPr>
          <a:xfrm>
            <a:off x="838200" y="1473904"/>
            <a:ext cx="9259102" cy="1988992"/>
          </a:xfrm>
        </p:spPr>
      </p:pic>
      <p:sp>
        <p:nvSpPr>
          <p:cNvPr id="4" name="Footer Placeholder 3">
            <a:extLst>
              <a:ext uri="{FF2B5EF4-FFF2-40B4-BE49-F238E27FC236}">
                <a16:creationId xmlns:a16="http://schemas.microsoft.com/office/drawing/2014/main" id="{EBE14AF9-9072-BCA2-FEE1-076910F4AE63}"/>
              </a:ext>
            </a:extLst>
          </p:cNvPr>
          <p:cNvSpPr>
            <a:spLocks noGrp="1"/>
          </p:cNvSpPr>
          <p:nvPr>
            <p:ph type="ftr" sz="quarter" idx="11"/>
          </p:nvPr>
        </p:nvSpPr>
        <p:spPr/>
        <p:txBody>
          <a:bodyPr/>
          <a:lstStyle/>
          <a:p>
            <a:r>
              <a:rPr lang="en-AU"/>
              <a:t>ARYAN BANSAL 25015126</a:t>
            </a:r>
          </a:p>
        </p:txBody>
      </p:sp>
      <p:pic>
        <p:nvPicPr>
          <p:cNvPr id="8" name="Picture 7">
            <a:extLst>
              <a:ext uri="{FF2B5EF4-FFF2-40B4-BE49-F238E27FC236}">
                <a16:creationId xmlns:a16="http://schemas.microsoft.com/office/drawing/2014/main" id="{0D7090AD-07AE-66B0-7809-0226B34F0FF8}"/>
              </a:ext>
            </a:extLst>
          </p:cNvPr>
          <p:cNvPicPr>
            <a:picLocks noChangeAspect="1"/>
          </p:cNvPicPr>
          <p:nvPr/>
        </p:nvPicPr>
        <p:blipFill>
          <a:blip r:embed="rId3"/>
          <a:stretch>
            <a:fillRect/>
          </a:stretch>
        </p:blipFill>
        <p:spPr>
          <a:xfrm>
            <a:off x="838200" y="3753930"/>
            <a:ext cx="9457240" cy="1981372"/>
          </a:xfrm>
          <a:prstGeom prst="rect">
            <a:avLst/>
          </a:prstGeom>
        </p:spPr>
      </p:pic>
    </p:spTree>
    <p:extLst>
      <p:ext uri="{BB962C8B-B14F-4D97-AF65-F5344CB8AC3E}">
        <p14:creationId xmlns:p14="http://schemas.microsoft.com/office/powerpoint/2010/main" val="4060884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66A1-D66B-36FE-80D1-838E34E7E1B3}"/>
              </a:ext>
            </a:extLst>
          </p:cNvPr>
          <p:cNvSpPr>
            <a:spLocks noGrp="1"/>
          </p:cNvSpPr>
          <p:nvPr>
            <p:ph type="title"/>
          </p:nvPr>
        </p:nvSpPr>
        <p:spPr/>
        <p:txBody>
          <a:bodyPr/>
          <a:lstStyle/>
          <a:p>
            <a:r>
              <a:rPr lang="en-AU" dirty="0"/>
              <a:t>Check Statements</a:t>
            </a:r>
          </a:p>
        </p:txBody>
      </p:sp>
      <p:pic>
        <p:nvPicPr>
          <p:cNvPr id="6" name="Content Placeholder 5">
            <a:extLst>
              <a:ext uri="{FF2B5EF4-FFF2-40B4-BE49-F238E27FC236}">
                <a16:creationId xmlns:a16="http://schemas.microsoft.com/office/drawing/2014/main" id="{6AB723D8-DBEE-D258-8B27-53C920ABC8D7}"/>
              </a:ext>
            </a:extLst>
          </p:cNvPr>
          <p:cNvPicPr>
            <a:picLocks noGrp="1" noChangeAspect="1"/>
          </p:cNvPicPr>
          <p:nvPr>
            <p:ph idx="1"/>
          </p:nvPr>
        </p:nvPicPr>
        <p:blipFill>
          <a:blip r:embed="rId2"/>
          <a:stretch>
            <a:fillRect/>
          </a:stretch>
        </p:blipFill>
        <p:spPr>
          <a:xfrm>
            <a:off x="838200" y="1616616"/>
            <a:ext cx="8504657" cy="1958510"/>
          </a:xfrm>
        </p:spPr>
      </p:pic>
      <p:sp>
        <p:nvSpPr>
          <p:cNvPr id="4" name="Footer Placeholder 3">
            <a:extLst>
              <a:ext uri="{FF2B5EF4-FFF2-40B4-BE49-F238E27FC236}">
                <a16:creationId xmlns:a16="http://schemas.microsoft.com/office/drawing/2014/main" id="{5BEDFE6D-858C-A0CC-DACC-1F1A16EF3CC6}"/>
              </a:ext>
            </a:extLst>
          </p:cNvPr>
          <p:cNvSpPr>
            <a:spLocks noGrp="1"/>
          </p:cNvSpPr>
          <p:nvPr>
            <p:ph type="ftr" sz="quarter" idx="11"/>
          </p:nvPr>
        </p:nvSpPr>
        <p:spPr/>
        <p:txBody>
          <a:bodyPr/>
          <a:lstStyle/>
          <a:p>
            <a:r>
              <a:rPr lang="en-AU"/>
              <a:t>ARYAN BANSAL 25015126</a:t>
            </a:r>
          </a:p>
        </p:txBody>
      </p:sp>
      <p:pic>
        <p:nvPicPr>
          <p:cNvPr id="8" name="Picture 7">
            <a:extLst>
              <a:ext uri="{FF2B5EF4-FFF2-40B4-BE49-F238E27FC236}">
                <a16:creationId xmlns:a16="http://schemas.microsoft.com/office/drawing/2014/main" id="{606BC9D5-77EA-B238-1DBC-30B6D6D08B37}"/>
              </a:ext>
            </a:extLst>
          </p:cNvPr>
          <p:cNvPicPr>
            <a:picLocks noChangeAspect="1"/>
          </p:cNvPicPr>
          <p:nvPr/>
        </p:nvPicPr>
        <p:blipFill>
          <a:blip r:embed="rId3"/>
          <a:stretch>
            <a:fillRect/>
          </a:stretch>
        </p:blipFill>
        <p:spPr>
          <a:xfrm>
            <a:off x="838200" y="4024586"/>
            <a:ext cx="9716342" cy="1882303"/>
          </a:xfrm>
          <a:prstGeom prst="rect">
            <a:avLst/>
          </a:prstGeom>
        </p:spPr>
      </p:pic>
    </p:spTree>
    <p:extLst>
      <p:ext uri="{BB962C8B-B14F-4D97-AF65-F5344CB8AC3E}">
        <p14:creationId xmlns:p14="http://schemas.microsoft.com/office/powerpoint/2010/main" val="3868852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EAA2D-5ECB-F82E-B899-5906CE287B42}"/>
              </a:ext>
            </a:extLst>
          </p:cNvPr>
          <p:cNvSpPr>
            <a:spLocks noGrp="1"/>
          </p:cNvSpPr>
          <p:nvPr>
            <p:ph type="title"/>
          </p:nvPr>
        </p:nvSpPr>
        <p:spPr/>
        <p:txBody>
          <a:bodyPr/>
          <a:lstStyle/>
          <a:p>
            <a:r>
              <a:rPr lang="en-AU" dirty="0"/>
              <a:t>On Delete Cascade</a:t>
            </a:r>
          </a:p>
        </p:txBody>
      </p:sp>
      <p:pic>
        <p:nvPicPr>
          <p:cNvPr id="6" name="Content Placeholder 5">
            <a:extLst>
              <a:ext uri="{FF2B5EF4-FFF2-40B4-BE49-F238E27FC236}">
                <a16:creationId xmlns:a16="http://schemas.microsoft.com/office/drawing/2014/main" id="{5F6DAF42-BF22-44F4-57D4-BA7489C7DF86}"/>
              </a:ext>
            </a:extLst>
          </p:cNvPr>
          <p:cNvPicPr>
            <a:picLocks noGrp="1" noChangeAspect="1"/>
          </p:cNvPicPr>
          <p:nvPr>
            <p:ph idx="1"/>
          </p:nvPr>
        </p:nvPicPr>
        <p:blipFill>
          <a:blip r:embed="rId2"/>
          <a:stretch>
            <a:fillRect/>
          </a:stretch>
        </p:blipFill>
        <p:spPr>
          <a:xfrm>
            <a:off x="838200" y="1690688"/>
            <a:ext cx="9388654" cy="2027096"/>
          </a:xfrm>
        </p:spPr>
      </p:pic>
      <p:sp>
        <p:nvSpPr>
          <p:cNvPr id="4" name="Footer Placeholder 3">
            <a:extLst>
              <a:ext uri="{FF2B5EF4-FFF2-40B4-BE49-F238E27FC236}">
                <a16:creationId xmlns:a16="http://schemas.microsoft.com/office/drawing/2014/main" id="{642A74A4-69E3-AA10-5C9F-8929462614E7}"/>
              </a:ext>
            </a:extLst>
          </p:cNvPr>
          <p:cNvSpPr>
            <a:spLocks noGrp="1"/>
          </p:cNvSpPr>
          <p:nvPr>
            <p:ph type="ftr" sz="quarter" idx="11"/>
          </p:nvPr>
        </p:nvSpPr>
        <p:spPr/>
        <p:txBody>
          <a:bodyPr/>
          <a:lstStyle/>
          <a:p>
            <a:r>
              <a:rPr lang="en-AU"/>
              <a:t>ARYAN BANSAL 25015126</a:t>
            </a:r>
          </a:p>
        </p:txBody>
      </p:sp>
    </p:spTree>
    <p:extLst>
      <p:ext uri="{BB962C8B-B14F-4D97-AF65-F5344CB8AC3E}">
        <p14:creationId xmlns:p14="http://schemas.microsoft.com/office/powerpoint/2010/main" val="222620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1EC2-F2EE-0293-8D7F-64AC8811B82F}"/>
              </a:ext>
            </a:extLst>
          </p:cNvPr>
          <p:cNvSpPr>
            <a:spLocks noGrp="1"/>
          </p:cNvSpPr>
          <p:nvPr>
            <p:ph type="title"/>
          </p:nvPr>
        </p:nvSpPr>
        <p:spPr/>
        <p:txBody>
          <a:bodyPr/>
          <a:lstStyle/>
          <a:p>
            <a:r>
              <a:rPr lang="en-AU" dirty="0"/>
              <a:t>Create View</a:t>
            </a:r>
          </a:p>
        </p:txBody>
      </p:sp>
      <p:sp>
        <p:nvSpPr>
          <p:cNvPr id="4" name="Footer Placeholder 3">
            <a:extLst>
              <a:ext uri="{FF2B5EF4-FFF2-40B4-BE49-F238E27FC236}">
                <a16:creationId xmlns:a16="http://schemas.microsoft.com/office/drawing/2014/main" id="{A389654C-FB99-4472-10F3-2C2CEB9578B2}"/>
              </a:ext>
            </a:extLst>
          </p:cNvPr>
          <p:cNvSpPr>
            <a:spLocks noGrp="1"/>
          </p:cNvSpPr>
          <p:nvPr>
            <p:ph type="ftr" sz="quarter" idx="11"/>
          </p:nvPr>
        </p:nvSpPr>
        <p:spPr/>
        <p:txBody>
          <a:bodyPr/>
          <a:lstStyle/>
          <a:p>
            <a:r>
              <a:rPr lang="en-AU"/>
              <a:t>ARYAN BANSAL 25015126</a:t>
            </a:r>
          </a:p>
        </p:txBody>
      </p:sp>
      <p:pic>
        <p:nvPicPr>
          <p:cNvPr id="9" name="Picture 8">
            <a:extLst>
              <a:ext uri="{FF2B5EF4-FFF2-40B4-BE49-F238E27FC236}">
                <a16:creationId xmlns:a16="http://schemas.microsoft.com/office/drawing/2014/main" id="{3E573F63-FC95-55AE-54B8-1112B31224C2}"/>
              </a:ext>
            </a:extLst>
          </p:cNvPr>
          <p:cNvPicPr>
            <a:picLocks noChangeAspect="1"/>
          </p:cNvPicPr>
          <p:nvPr/>
        </p:nvPicPr>
        <p:blipFill>
          <a:blip r:embed="rId2"/>
          <a:stretch>
            <a:fillRect/>
          </a:stretch>
        </p:blipFill>
        <p:spPr>
          <a:xfrm>
            <a:off x="496797" y="2689064"/>
            <a:ext cx="10940116" cy="1201802"/>
          </a:xfrm>
          <a:prstGeom prst="rect">
            <a:avLst/>
          </a:prstGeom>
        </p:spPr>
      </p:pic>
    </p:spTree>
    <p:extLst>
      <p:ext uri="{BB962C8B-B14F-4D97-AF65-F5344CB8AC3E}">
        <p14:creationId xmlns:p14="http://schemas.microsoft.com/office/powerpoint/2010/main" val="727994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44882-6E49-9729-9CB6-566CEDE04690}"/>
              </a:ext>
            </a:extLst>
          </p:cNvPr>
          <p:cNvSpPr>
            <a:spLocks noGrp="1"/>
          </p:cNvSpPr>
          <p:nvPr>
            <p:ph idx="1"/>
          </p:nvPr>
        </p:nvSpPr>
        <p:spPr>
          <a:xfrm>
            <a:off x="838199" y="606490"/>
            <a:ext cx="10731759" cy="5570473"/>
          </a:xfrm>
        </p:spPr>
        <p:txBody>
          <a:bodyPr anchor="ctr">
            <a:normAutofit/>
          </a:bodyPr>
          <a:lstStyle/>
          <a:p>
            <a:pPr marL="0" indent="0" algn="ctr">
              <a:buNone/>
            </a:pPr>
            <a:r>
              <a:rPr lang="en-AU" sz="6600" dirty="0"/>
              <a:t>Thank You</a:t>
            </a:r>
          </a:p>
        </p:txBody>
      </p:sp>
      <p:sp>
        <p:nvSpPr>
          <p:cNvPr id="4" name="Footer Placeholder 3">
            <a:extLst>
              <a:ext uri="{FF2B5EF4-FFF2-40B4-BE49-F238E27FC236}">
                <a16:creationId xmlns:a16="http://schemas.microsoft.com/office/drawing/2014/main" id="{16FF0465-30F4-6580-17AE-0303576AC004}"/>
              </a:ext>
            </a:extLst>
          </p:cNvPr>
          <p:cNvSpPr>
            <a:spLocks noGrp="1"/>
          </p:cNvSpPr>
          <p:nvPr>
            <p:ph type="ftr" sz="quarter" idx="11"/>
          </p:nvPr>
        </p:nvSpPr>
        <p:spPr/>
        <p:txBody>
          <a:bodyPr/>
          <a:lstStyle/>
          <a:p>
            <a:r>
              <a:rPr lang="en-AU"/>
              <a:t>ARYAN BANSAL 25015126</a:t>
            </a:r>
          </a:p>
        </p:txBody>
      </p:sp>
    </p:spTree>
    <p:extLst>
      <p:ext uri="{BB962C8B-B14F-4D97-AF65-F5344CB8AC3E}">
        <p14:creationId xmlns:p14="http://schemas.microsoft.com/office/powerpoint/2010/main" val="524496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3286-FF62-C785-8B0A-614FC4854EDB}"/>
              </a:ext>
            </a:extLst>
          </p:cNvPr>
          <p:cNvSpPr>
            <a:spLocks noGrp="1"/>
          </p:cNvSpPr>
          <p:nvPr>
            <p:ph type="title"/>
          </p:nvPr>
        </p:nvSpPr>
        <p:spPr/>
        <p:txBody>
          <a:bodyPr/>
          <a:lstStyle/>
          <a:p>
            <a:r>
              <a:rPr lang="en-AU" dirty="0"/>
              <a:t>ADANI Ports Shipping Dock Management System</a:t>
            </a:r>
          </a:p>
        </p:txBody>
      </p:sp>
      <p:sp>
        <p:nvSpPr>
          <p:cNvPr id="3" name="Content Placeholder 2">
            <a:extLst>
              <a:ext uri="{FF2B5EF4-FFF2-40B4-BE49-F238E27FC236}">
                <a16:creationId xmlns:a16="http://schemas.microsoft.com/office/drawing/2014/main" id="{77D93B89-CA2C-266A-9312-B2E23668C5C9}"/>
              </a:ext>
            </a:extLst>
          </p:cNvPr>
          <p:cNvSpPr>
            <a:spLocks noGrp="1"/>
          </p:cNvSpPr>
          <p:nvPr>
            <p:ph idx="1"/>
          </p:nvPr>
        </p:nvSpPr>
        <p:spPr/>
        <p:txBody>
          <a:bodyPr>
            <a:normAutofit/>
          </a:bodyPr>
          <a:lstStyle/>
          <a:p>
            <a:r>
              <a:rPr lang="en-AU" sz="1800" dirty="0"/>
              <a:t>Adani Ports is a multi-national Indian Port-operator and logistics company situated in Ahmedabad. </a:t>
            </a:r>
          </a:p>
          <a:p>
            <a:r>
              <a:rPr lang="en-AU" sz="1800" dirty="0"/>
              <a:t>It is India’s largest integrated ports and logistics company which accounts to nearly one-fourth of the cargo movement in India.</a:t>
            </a:r>
          </a:p>
          <a:p>
            <a:r>
              <a:rPr lang="en-AU" sz="1800" dirty="0"/>
              <a:t>The ports are present in 13 different places across India.</a:t>
            </a:r>
          </a:p>
          <a:p>
            <a:endParaRPr lang="en-AU" sz="1800" dirty="0"/>
          </a:p>
          <a:p>
            <a:pPr marL="0" indent="0">
              <a:buNone/>
            </a:pPr>
            <a:r>
              <a:rPr lang="en-AU" sz="1800" dirty="0"/>
              <a:t>Adani Ports Website : </a:t>
            </a:r>
            <a:r>
              <a:rPr lang="en-AU" sz="1800" dirty="0">
                <a:hlinkClick r:id="rId2"/>
              </a:rPr>
              <a:t>https://www.adaniports.com/</a:t>
            </a:r>
            <a:endParaRPr lang="en-AU" sz="1800" dirty="0"/>
          </a:p>
          <a:p>
            <a:pPr marL="0" indent="0">
              <a:buNone/>
            </a:pPr>
            <a:endParaRPr lang="en-AU" sz="1800" dirty="0"/>
          </a:p>
          <a:p>
            <a:pPr marL="0" indent="0">
              <a:buNone/>
            </a:pPr>
            <a:r>
              <a:rPr lang="en-AU" sz="1800" dirty="0"/>
              <a:t>This Database records the basic mechanism of what a port database can contain. It provides the reservation timings of shipment coming to the port and which all products are going to which warehouse and many more.</a:t>
            </a:r>
          </a:p>
        </p:txBody>
      </p:sp>
      <p:sp>
        <p:nvSpPr>
          <p:cNvPr id="4" name="Footer Placeholder 3">
            <a:extLst>
              <a:ext uri="{FF2B5EF4-FFF2-40B4-BE49-F238E27FC236}">
                <a16:creationId xmlns:a16="http://schemas.microsoft.com/office/drawing/2014/main" id="{2647B515-3B10-6E1B-5C2F-6B1771F436FE}"/>
              </a:ext>
            </a:extLst>
          </p:cNvPr>
          <p:cNvSpPr>
            <a:spLocks noGrp="1"/>
          </p:cNvSpPr>
          <p:nvPr>
            <p:ph type="ftr" sz="quarter" idx="11"/>
          </p:nvPr>
        </p:nvSpPr>
        <p:spPr/>
        <p:txBody>
          <a:bodyPr/>
          <a:lstStyle/>
          <a:p>
            <a:r>
              <a:rPr lang="en-AU"/>
              <a:t>ARYAN BANSAL 25015126</a:t>
            </a:r>
          </a:p>
        </p:txBody>
      </p:sp>
    </p:spTree>
    <p:extLst>
      <p:ext uri="{BB962C8B-B14F-4D97-AF65-F5344CB8AC3E}">
        <p14:creationId xmlns:p14="http://schemas.microsoft.com/office/powerpoint/2010/main" val="173369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3D2F-8043-2F40-4439-45A18C551BE5}"/>
              </a:ext>
            </a:extLst>
          </p:cNvPr>
          <p:cNvSpPr>
            <a:spLocks noGrp="1"/>
          </p:cNvSpPr>
          <p:nvPr>
            <p:ph type="title"/>
          </p:nvPr>
        </p:nvSpPr>
        <p:spPr>
          <a:xfrm>
            <a:off x="1183433" y="0"/>
            <a:ext cx="9266853" cy="395337"/>
          </a:xfrm>
        </p:spPr>
        <p:txBody>
          <a:bodyPr>
            <a:normAutofit fontScale="90000"/>
          </a:bodyPr>
          <a:lstStyle/>
          <a:p>
            <a:r>
              <a:rPr lang="en-AU" dirty="0"/>
              <a:t>ERD Shipping Dock Management System</a:t>
            </a:r>
          </a:p>
        </p:txBody>
      </p:sp>
      <p:pic>
        <p:nvPicPr>
          <p:cNvPr id="6" name="Content Placeholder 5">
            <a:extLst>
              <a:ext uri="{FF2B5EF4-FFF2-40B4-BE49-F238E27FC236}">
                <a16:creationId xmlns:a16="http://schemas.microsoft.com/office/drawing/2014/main" id="{072C88BC-BBA7-1DE1-7EB7-0A445FD6EC49}"/>
              </a:ext>
            </a:extLst>
          </p:cNvPr>
          <p:cNvPicPr>
            <a:picLocks noGrp="1" noChangeAspect="1"/>
          </p:cNvPicPr>
          <p:nvPr>
            <p:ph idx="1"/>
          </p:nvPr>
        </p:nvPicPr>
        <p:blipFill rotWithShape="1">
          <a:blip r:embed="rId2"/>
          <a:srcRect l="10043"/>
          <a:stretch/>
        </p:blipFill>
        <p:spPr>
          <a:xfrm rot="5400000">
            <a:off x="2757279" y="-1419401"/>
            <a:ext cx="6279249" cy="10002502"/>
          </a:xfrm>
        </p:spPr>
      </p:pic>
      <p:sp>
        <p:nvSpPr>
          <p:cNvPr id="4" name="Footer Placeholder 3">
            <a:extLst>
              <a:ext uri="{FF2B5EF4-FFF2-40B4-BE49-F238E27FC236}">
                <a16:creationId xmlns:a16="http://schemas.microsoft.com/office/drawing/2014/main" id="{9FFFD60E-83C4-0546-1288-5C99013F2C93}"/>
              </a:ext>
            </a:extLst>
          </p:cNvPr>
          <p:cNvSpPr>
            <a:spLocks noGrp="1"/>
          </p:cNvSpPr>
          <p:nvPr>
            <p:ph type="ftr" sz="quarter" idx="11"/>
          </p:nvPr>
        </p:nvSpPr>
        <p:spPr/>
        <p:txBody>
          <a:bodyPr/>
          <a:lstStyle/>
          <a:p>
            <a:r>
              <a:rPr lang="en-AU"/>
              <a:t>ARYAN BANSAL 25015126</a:t>
            </a:r>
          </a:p>
        </p:txBody>
      </p:sp>
    </p:spTree>
    <p:extLst>
      <p:ext uri="{BB962C8B-B14F-4D97-AF65-F5344CB8AC3E}">
        <p14:creationId xmlns:p14="http://schemas.microsoft.com/office/powerpoint/2010/main" val="203135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2288-A617-CFA4-6F8B-6B70D7849109}"/>
              </a:ext>
            </a:extLst>
          </p:cNvPr>
          <p:cNvSpPr>
            <a:spLocks noGrp="1"/>
          </p:cNvSpPr>
          <p:nvPr>
            <p:ph type="title"/>
          </p:nvPr>
        </p:nvSpPr>
        <p:spPr/>
        <p:txBody>
          <a:bodyPr/>
          <a:lstStyle/>
          <a:p>
            <a:r>
              <a:rPr lang="en-AU" dirty="0"/>
              <a:t>A single One-To-Many relationship between </a:t>
            </a:r>
            <a:r>
              <a:rPr lang="en-AU" dirty="0" err="1"/>
              <a:t>ShipmentID</a:t>
            </a:r>
            <a:r>
              <a:rPr lang="en-AU" dirty="0"/>
              <a:t> and </a:t>
            </a:r>
            <a:r>
              <a:rPr lang="en-AU" dirty="0" err="1"/>
              <a:t>ShipmentItemID</a:t>
            </a:r>
            <a:endParaRPr lang="en-AU" dirty="0"/>
          </a:p>
        </p:txBody>
      </p:sp>
      <p:pic>
        <p:nvPicPr>
          <p:cNvPr id="6" name="Content Placeholder 5">
            <a:extLst>
              <a:ext uri="{FF2B5EF4-FFF2-40B4-BE49-F238E27FC236}">
                <a16:creationId xmlns:a16="http://schemas.microsoft.com/office/drawing/2014/main" id="{8C5734CD-99F8-B028-1309-386D420F2884}"/>
              </a:ext>
            </a:extLst>
          </p:cNvPr>
          <p:cNvPicPr>
            <a:picLocks noGrp="1" noChangeAspect="1"/>
          </p:cNvPicPr>
          <p:nvPr>
            <p:ph idx="1"/>
          </p:nvPr>
        </p:nvPicPr>
        <p:blipFill>
          <a:blip r:embed="rId2"/>
          <a:stretch>
            <a:fillRect/>
          </a:stretch>
        </p:blipFill>
        <p:spPr>
          <a:xfrm>
            <a:off x="1708097" y="3775509"/>
            <a:ext cx="8775798" cy="1911788"/>
          </a:xfrm>
        </p:spPr>
      </p:pic>
      <p:sp>
        <p:nvSpPr>
          <p:cNvPr id="4" name="Footer Placeholder 3">
            <a:extLst>
              <a:ext uri="{FF2B5EF4-FFF2-40B4-BE49-F238E27FC236}">
                <a16:creationId xmlns:a16="http://schemas.microsoft.com/office/drawing/2014/main" id="{34E23D21-AEAE-1105-52EB-48E113DAC810}"/>
              </a:ext>
            </a:extLst>
          </p:cNvPr>
          <p:cNvSpPr>
            <a:spLocks noGrp="1"/>
          </p:cNvSpPr>
          <p:nvPr>
            <p:ph type="ftr" sz="quarter" idx="11"/>
          </p:nvPr>
        </p:nvSpPr>
        <p:spPr/>
        <p:txBody>
          <a:bodyPr/>
          <a:lstStyle/>
          <a:p>
            <a:r>
              <a:rPr lang="en-AU"/>
              <a:t>ARYAN BANSAL 25015126</a:t>
            </a:r>
          </a:p>
        </p:txBody>
      </p:sp>
      <p:sp>
        <p:nvSpPr>
          <p:cNvPr id="7" name="TextBox 6">
            <a:extLst>
              <a:ext uri="{FF2B5EF4-FFF2-40B4-BE49-F238E27FC236}">
                <a16:creationId xmlns:a16="http://schemas.microsoft.com/office/drawing/2014/main" id="{C92E1019-3009-BCB3-5647-B94ECA57F4B6}"/>
              </a:ext>
            </a:extLst>
          </p:cNvPr>
          <p:cNvSpPr txBox="1"/>
          <p:nvPr/>
        </p:nvSpPr>
        <p:spPr>
          <a:xfrm>
            <a:off x="2178694" y="2713160"/>
            <a:ext cx="7834605" cy="369332"/>
          </a:xfrm>
          <a:prstGeom prst="rect">
            <a:avLst/>
          </a:prstGeom>
          <a:noFill/>
        </p:spPr>
        <p:txBody>
          <a:bodyPr wrap="square" rtlCol="0">
            <a:spAutoFit/>
          </a:bodyPr>
          <a:lstStyle/>
          <a:p>
            <a:r>
              <a:rPr lang="en-AU" dirty="0">
                <a:latin typeface="Courier New" panose="02070309020205020404" pitchFamily="49" charset="0"/>
                <a:cs typeface="Courier New" panose="02070309020205020404" pitchFamily="49" charset="0"/>
              </a:rPr>
              <a:t>Select * from </a:t>
            </a:r>
            <a:r>
              <a:rPr lang="en-AU" dirty="0" err="1">
                <a:latin typeface="Courier New" panose="02070309020205020404" pitchFamily="49" charset="0"/>
                <a:cs typeface="Courier New" panose="02070309020205020404" pitchFamily="49" charset="0"/>
              </a:rPr>
              <a:t>shipmentitem</a:t>
            </a:r>
            <a:r>
              <a:rPr lang="en-AU" dirty="0">
                <a:latin typeface="Courier New" panose="02070309020205020404" pitchFamily="49" charset="0"/>
                <a:cs typeface="Courier New" panose="02070309020205020404" pitchFamily="49" charset="0"/>
              </a:rPr>
              <a:t> where </a:t>
            </a:r>
            <a:r>
              <a:rPr lang="en-AU" dirty="0" err="1">
                <a:latin typeface="Courier New" panose="02070309020205020404" pitchFamily="49" charset="0"/>
                <a:cs typeface="Courier New" panose="02070309020205020404" pitchFamily="49" charset="0"/>
              </a:rPr>
              <a:t>shipmentid</a:t>
            </a:r>
            <a:r>
              <a:rPr lang="en-AU" dirty="0">
                <a:latin typeface="Courier New" panose="02070309020205020404" pitchFamily="49" charset="0"/>
                <a:cs typeface="Courier New" panose="02070309020205020404" pitchFamily="49" charset="0"/>
              </a:rPr>
              <a:t> = ‘155424’;</a:t>
            </a:r>
          </a:p>
        </p:txBody>
      </p:sp>
      <p:sp>
        <p:nvSpPr>
          <p:cNvPr id="8" name="TextBox 7">
            <a:extLst>
              <a:ext uri="{FF2B5EF4-FFF2-40B4-BE49-F238E27FC236}">
                <a16:creationId xmlns:a16="http://schemas.microsoft.com/office/drawing/2014/main" id="{A8247D2F-0C9A-36EC-4D4F-684B9136C901}"/>
              </a:ext>
            </a:extLst>
          </p:cNvPr>
          <p:cNvSpPr txBox="1"/>
          <p:nvPr/>
        </p:nvSpPr>
        <p:spPr>
          <a:xfrm>
            <a:off x="3674703" y="2017258"/>
            <a:ext cx="4842589" cy="369332"/>
          </a:xfrm>
          <a:prstGeom prst="rect">
            <a:avLst/>
          </a:prstGeom>
          <a:noFill/>
        </p:spPr>
        <p:txBody>
          <a:bodyPr wrap="square" rtlCol="0">
            <a:spAutoFit/>
          </a:bodyPr>
          <a:lstStyle/>
          <a:p>
            <a:r>
              <a:rPr lang="en-AU" dirty="0"/>
              <a:t>A single shipment can have many shipment items</a:t>
            </a:r>
          </a:p>
        </p:txBody>
      </p:sp>
    </p:spTree>
    <p:extLst>
      <p:ext uri="{BB962C8B-B14F-4D97-AF65-F5344CB8AC3E}">
        <p14:creationId xmlns:p14="http://schemas.microsoft.com/office/powerpoint/2010/main" val="132519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D046-0888-BE7B-7843-D89524B938DD}"/>
              </a:ext>
            </a:extLst>
          </p:cNvPr>
          <p:cNvSpPr>
            <a:spLocks noGrp="1"/>
          </p:cNvSpPr>
          <p:nvPr>
            <p:ph type="title"/>
          </p:nvPr>
        </p:nvSpPr>
        <p:spPr/>
        <p:txBody>
          <a:bodyPr/>
          <a:lstStyle/>
          <a:p>
            <a:r>
              <a:rPr lang="en-AU" dirty="0"/>
              <a:t>A single Many-To-Many Relationship</a:t>
            </a:r>
          </a:p>
        </p:txBody>
      </p:sp>
      <p:pic>
        <p:nvPicPr>
          <p:cNvPr id="6" name="Content Placeholder 5">
            <a:extLst>
              <a:ext uri="{FF2B5EF4-FFF2-40B4-BE49-F238E27FC236}">
                <a16:creationId xmlns:a16="http://schemas.microsoft.com/office/drawing/2014/main" id="{A92E2CDB-4540-2C31-E539-0F4AC7355D37}"/>
              </a:ext>
            </a:extLst>
          </p:cNvPr>
          <p:cNvPicPr>
            <a:picLocks noGrp="1" noChangeAspect="1"/>
          </p:cNvPicPr>
          <p:nvPr>
            <p:ph idx="1"/>
          </p:nvPr>
        </p:nvPicPr>
        <p:blipFill rotWithShape="1">
          <a:blip r:embed="rId2"/>
          <a:srcRect r="5561"/>
          <a:stretch/>
        </p:blipFill>
        <p:spPr>
          <a:xfrm>
            <a:off x="54551" y="3542996"/>
            <a:ext cx="12082897" cy="1760848"/>
          </a:xfrm>
        </p:spPr>
      </p:pic>
      <p:sp>
        <p:nvSpPr>
          <p:cNvPr id="4" name="Footer Placeholder 3">
            <a:extLst>
              <a:ext uri="{FF2B5EF4-FFF2-40B4-BE49-F238E27FC236}">
                <a16:creationId xmlns:a16="http://schemas.microsoft.com/office/drawing/2014/main" id="{C3EE1288-81A8-ECA2-63A3-300D713DE3C7}"/>
              </a:ext>
            </a:extLst>
          </p:cNvPr>
          <p:cNvSpPr>
            <a:spLocks noGrp="1"/>
          </p:cNvSpPr>
          <p:nvPr>
            <p:ph type="ftr" sz="quarter" idx="11"/>
          </p:nvPr>
        </p:nvSpPr>
        <p:spPr/>
        <p:txBody>
          <a:bodyPr/>
          <a:lstStyle/>
          <a:p>
            <a:r>
              <a:rPr lang="en-AU"/>
              <a:t>ARYAN BANSAL 25015126</a:t>
            </a:r>
          </a:p>
        </p:txBody>
      </p:sp>
      <p:sp>
        <p:nvSpPr>
          <p:cNvPr id="7" name="TextBox 6">
            <a:extLst>
              <a:ext uri="{FF2B5EF4-FFF2-40B4-BE49-F238E27FC236}">
                <a16:creationId xmlns:a16="http://schemas.microsoft.com/office/drawing/2014/main" id="{04468A40-0413-523D-4B9C-FC4F55E805DA}"/>
              </a:ext>
            </a:extLst>
          </p:cNvPr>
          <p:cNvSpPr txBox="1"/>
          <p:nvPr/>
        </p:nvSpPr>
        <p:spPr>
          <a:xfrm>
            <a:off x="754226" y="2779130"/>
            <a:ext cx="9593424" cy="369332"/>
          </a:xfrm>
          <a:prstGeom prst="rect">
            <a:avLst/>
          </a:prstGeom>
          <a:noFill/>
        </p:spPr>
        <p:txBody>
          <a:bodyPr wrap="square" rtlCol="0">
            <a:spAutoFit/>
          </a:bodyPr>
          <a:lstStyle/>
          <a:p>
            <a:r>
              <a:rPr lang="en-AU" dirty="0">
                <a:latin typeface="Courier New" panose="02070309020205020404" pitchFamily="49" charset="0"/>
                <a:cs typeface="Courier New" panose="02070309020205020404" pitchFamily="49" charset="0"/>
              </a:rPr>
              <a:t>Select * from employee natural join </a:t>
            </a:r>
            <a:r>
              <a:rPr lang="en-AU" dirty="0" err="1">
                <a:latin typeface="Courier New" panose="02070309020205020404" pitchFamily="49" charset="0"/>
                <a:cs typeface="Courier New" panose="02070309020205020404" pitchFamily="49" charset="0"/>
              </a:rPr>
              <a:t>erd</a:t>
            </a:r>
            <a:r>
              <a:rPr lang="en-AU" dirty="0">
                <a:latin typeface="Courier New" panose="02070309020205020404" pitchFamily="49" charset="0"/>
                <a:cs typeface="Courier New" panose="02070309020205020404" pitchFamily="49" charset="0"/>
              </a:rPr>
              <a:t> where </a:t>
            </a:r>
            <a:r>
              <a:rPr lang="en-AU" dirty="0" err="1">
                <a:latin typeface="Courier New" panose="02070309020205020404" pitchFamily="49" charset="0"/>
                <a:cs typeface="Courier New" panose="02070309020205020404" pitchFamily="49" charset="0"/>
              </a:rPr>
              <a:t>employeeid</a:t>
            </a:r>
            <a:r>
              <a:rPr lang="en-AU" dirty="0">
                <a:latin typeface="Courier New" panose="02070309020205020404" pitchFamily="49" charset="0"/>
                <a:cs typeface="Courier New" panose="02070309020205020404" pitchFamily="49" charset="0"/>
              </a:rPr>
              <a:t> = ‘451641’;</a:t>
            </a:r>
          </a:p>
        </p:txBody>
      </p:sp>
      <p:sp>
        <p:nvSpPr>
          <p:cNvPr id="8" name="TextBox 7">
            <a:extLst>
              <a:ext uri="{FF2B5EF4-FFF2-40B4-BE49-F238E27FC236}">
                <a16:creationId xmlns:a16="http://schemas.microsoft.com/office/drawing/2014/main" id="{638BE170-9A07-91AE-E7BA-860CF7493B1C}"/>
              </a:ext>
            </a:extLst>
          </p:cNvPr>
          <p:cNvSpPr txBox="1"/>
          <p:nvPr/>
        </p:nvSpPr>
        <p:spPr>
          <a:xfrm>
            <a:off x="754226" y="1738266"/>
            <a:ext cx="9425473" cy="646331"/>
          </a:xfrm>
          <a:prstGeom prst="rect">
            <a:avLst/>
          </a:prstGeom>
          <a:noFill/>
        </p:spPr>
        <p:txBody>
          <a:bodyPr wrap="square" rtlCol="0">
            <a:spAutoFit/>
          </a:bodyPr>
          <a:lstStyle/>
          <a:p>
            <a:r>
              <a:rPr lang="en-AU" dirty="0">
                <a:latin typeface="Times New Roman" panose="02020603050405020304" pitchFamily="18" charset="0"/>
                <a:cs typeface="Times New Roman" panose="02020603050405020304" pitchFamily="18" charset="0"/>
              </a:rPr>
              <a:t>One Dock Reservation can be done by many employees and many dock reservations can be done by a single Employee</a:t>
            </a:r>
            <a:r>
              <a:rPr lang="en-AU" dirty="0"/>
              <a:t> </a:t>
            </a:r>
          </a:p>
        </p:txBody>
      </p:sp>
    </p:spTree>
    <p:extLst>
      <p:ext uri="{BB962C8B-B14F-4D97-AF65-F5344CB8AC3E}">
        <p14:creationId xmlns:p14="http://schemas.microsoft.com/office/powerpoint/2010/main" val="23794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E077-CE2B-ADDA-E5FF-38E1BDAC17E9}"/>
              </a:ext>
            </a:extLst>
          </p:cNvPr>
          <p:cNvSpPr>
            <a:spLocks noGrp="1"/>
          </p:cNvSpPr>
          <p:nvPr>
            <p:ph type="title"/>
          </p:nvPr>
        </p:nvSpPr>
        <p:spPr>
          <a:xfrm>
            <a:off x="139959" y="267004"/>
            <a:ext cx="11905861" cy="1325563"/>
          </a:xfrm>
        </p:spPr>
        <p:txBody>
          <a:bodyPr/>
          <a:lstStyle/>
          <a:p>
            <a:pPr algn="ctr"/>
            <a:r>
              <a:rPr lang="en-AU" dirty="0"/>
              <a:t>A simple Query of a single table</a:t>
            </a:r>
          </a:p>
        </p:txBody>
      </p:sp>
      <p:pic>
        <p:nvPicPr>
          <p:cNvPr id="6" name="Content Placeholder 5">
            <a:extLst>
              <a:ext uri="{FF2B5EF4-FFF2-40B4-BE49-F238E27FC236}">
                <a16:creationId xmlns:a16="http://schemas.microsoft.com/office/drawing/2014/main" id="{20DE4788-A2D1-54CC-5FF7-23D1C2669A59}"/>
              </a:ext>
            </a:extLst>
          </p:cNvPr>
          <p:cNvPicPr>
            <a:picLocks noGrp="1" noChangeAspect="1"/>
          </p:cNvPicPr>
          <p:nvPr>
            <p:ph idx="1"/>
          </p:nvPr>
        </p:nvPicPr>
        <p:blipFill>
          <a:blip r:embed="rId2"/>
          <a:stretch>
            <a:fillRect/>
          </a:stretch>
        </p:blipFill>
        <p:spPr>
          <a:xfrm>
            <a:off x="2891511" y="3474578"/>
            <a:ext cx="6408975" cy="1790855"/>
          </a:xfrm>
        </p:spPr>
      </p:pic>
      <p:sp>
        <p:nvSpPr>
          <p:cNvPr id="4" name="Footer Placeholder 3">
            <a:extLst>
              <a:ext uri="{FF2B5EF4-FFF2-40B4-BE49-F238E27FC236}">
                <a16:creationId xmlns:a16="http://schemas.microsoft.com/office/drawing/2014/main" id="{441DAA7B-EBDF-111B-51FA-1348265B632F}"/>
              </a:ext>
            </a:extLst>
          </p:cNvPr>
          <p:cNvSpPr>
            <a:spLocks noGrp="1"/>
          </p:cNvSpPr>
          <p:nvPr>
            <p:ph type="ftr" sz="quarter" idx="11"/>
          </p:nvPr>
        </p:nvSpPr>
        <p:spPr/>
        <p:txBody>
          <a:bodyPr/>
          <a:lstStyle/>
          <a:p>
            <a:r>
              <a:rPr lang="en-AU"/>
              <a:t>ARYAN BANSAL 25015126</a:t>
            </a:r>
          </a:p>
        </p:txBody>
      </p:sp>
      <p:sp>
        <p:nvSpPr>
          <p:cNvPr id="7" name="TextBox 6">
            <a:extLst>
              <a:ext uri="{FF2B5EF4-FFF2-40B4-BE49-F238E27FC236}">
                <a16:creationId xmlns:a16="http://schemas.microsoft.com/office/drawing/2014/main" id="{2F6614C9-FB89-1B6E-B09A-0CDACC1F4C54}"/>
              </a:ext>
            </a:extLst>
          </p:cNvPr>
          <p:cNvSpPr txBox="1"/>
          <p:nvPr/>
        </p:nvSpPr>
        <p:spPr>
          <a:xfrm>
            <a:off x="4607766" y="2397967"/>
            <a:ext cx="2976466" cy="369332"/>
          </a:xfrm>
          <a:prstGeom prst="rect">
            <a:avLst/>
          </a:prstGeom>
          <a:noFill/>
        </p:spPr>
        <p:txBody>
          <a:bodyPr wrap="square" rtlCol="0">
            <a:spAutoFit/>
          </a:bodyPr>
          <a:lstStyle/>
          <a:p>
            <a:r>
              <a:rPr lang="en-AU" dirty="0">
                <a:latin typeface="Courier New" panose="02070309020205020404" pitchFamily="49" charset="0"/>
                <a:cs typeface="Courier New" panose="02070309020205020404" pitchFamily="49" charset="0"/>
              </a:rPr>
              <a:t>Select * from dock;</a:t>
            </a:r>
          </a:p>
        </p:txBody>
      </p:sp>
      <p:sp>
        <p:nvSpPr>
          <p:cNvPr id="8" name="TextBox 7">
            <a:extLst>
              <a:ext uri="{FF2B5EF4-FFF2-40B4-BE49-F238E27FC236}">
                <a16:creationId xmlns:a16="http://schemas.microsoft.com/office/drawing/2014/main" id="{31588AAE-EB9A-C5D9-1DD7-07798757D988}"/>
              </a:ext>
            </a:extLst>
          </p:cNvPr>
          <p:cNvSpPr txBox="1"/>
          <p:nvPr/>
        </p:nvSpPr>
        <p:spPr>
          <a:xfrm>
            <a:off x="3359020" y="1408922"/>
            <a:ext cx="5253135" cy="646331"/>
          </a:xfrm>
          <a:prstGeom prst="rect">
            <a:avLst/>
          </a:prstGeom>
          <a:noFill/>
        </p:spPr>
        <p:txBody>
          <a:bodyPr wrap="square" rtlCol="0">
            <a:spAutoFit/>
          </a:bodyPr>
          <a:lstStyle/>
          <a:p>
            <a:pPr algn="ctr"/>
            <a:r>
              <a:rPr lang="en-AU" dirty="0">
                <a:latin typeface="Times New Roman" panose="02020603050405020304" pitchFamily="18" charset="0"/>
                <a:cs typeface="Times New Roman" panose="02020603050405020304" pitchFamily="18" charset="0"/>
              </a:rPr>
              <a:t>Lists the dock ID, Dock Name, Type of Dock, Location of Dock and its capacity</a:t>
            </a:r>
          </a:p>
        </p:txBody>
      </p:sp>
    </p:spTree>
    <p:extLst>
      <p:ext uri="{BB962C8B-B14F-4D97-AF65-F5344CB8AC3E}">
        <p14:creationId xmlns:p14="http://schemas.microsoft.com/office/powerpoint/2010/main" val="1674876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1A4EF-2220-1F35-3398-325894BD1361}"/>
              </a:ext>
            </a:extLst>
          </p:cNvPr>
          <p:cNvSpPr>
            <a:spLocks noGrp="1"/>
          </p:cNvSpPr>
          <p:nvPr>
            <p:ph type="title"/>
          </p:nvPr>
        </p:nvSpPr>
        <p:spPr>
          <a:xfrm>
            <a:off x="186611" y="365125"/>
            <a:ext cx="11812555" cy="1325563"/>
          </a:xfrm>
        </p:spPr>
        <p:txBody>
          <a:bodyPr/>
          <a:lstStyle/>
          <a:p>
            <a:pPr algn="ctr"/>
            <a:r>
              <a:rPr lang="en-AU" dirty="0"/>
              <a:t>A Query which uses Natural Join</a:t>
            </a:r>
          </a:p>
        </p:txBody>
      </p:sp>
      <p:pic>
        <p:nvPicPr>
          <p:cNvPr id="6" name="Content Placeholder 5">
            <a:extLst>
              <a:ext uri="{FF2B5EF4-FFF2-40B4-BE49-F238E27FC236}">
                <a16:creationId xmlns:a16="http://schemas.microsoft.com/office/drawing/2014/main" id="{91773E5F-A3CF-5716-18E3-0C0671091A60}"/>
              </a:ext>
            </a:extLst>
          </p:cNvPr>
          <p:cNvPicPr>
            <a:picLocks noGrp="1" noChangeAspect="1"/>
          </p:cNvPicPr>
          <p:nvPr>
            <p:ph idx="1"/>
          </p:nvPr>
        </p:nvPicPr>
        <p:blipFill>
          <a:blip r:embed="rId2"/>
          <a:stretch>
            <a:fillRect/>
          </a:stretch>
        </p:blipFill>
        <p:spPr>
          <a:xfrm>
            <a:off x="947811" y="3600249"/>
            <a:ext cx="10296378" cy="2756101"/>
          </a:xfrm>
        </p:spPr>
      </p:pic>
      <p:sp>
        <p:nvSpPr>
          <p:cNvPr id="4" name="Footer Placeholder 3">
            <a:extLst>
              <a:ext uri="{FF2B5EF4-FFF2-40B4-BE49-F238E27FC236}">
                <a16:creationId xmlns:a16="http://schemas.microsoft.com/office/drawing/2014/main" id="{6F8228EC-DC7E-9FA6-67A6-090DE2F909EE}"/>
              </a:ext>
            </a:extLst>
          </p:cNvPr>
          <p:cNvSpPr>
            <a:spLocks noGrp="1"/>
          </p:cNvSpPr>
          <p:nvPr>
            <p:ph type="ftr" sz="quarter" idx="11"/>
          </p:nvPr>
        </p:nvSpPr>
        <p:spPr/>
        <p:txBody>
          <a:bodyPr/>
          <a:lstStyle/>
          <a:p>
            <a:r>
              <a:rPr lang="en-AU"/>
              <a:t>ARYAN BANSAL 25015126</a:t>
            </a:r>
          </a:p>
        </p:txBody>
      </p:sp>
      <p:sp>
        <p:nvSpPr>
          <p:cNvPr id="7" name="TextBox 6">
            <a:extLst>
              <a:ext uri="{FF2B5EF4-FFF2-40B4-BE49-F238E27FC236}">
                <a16:creationId xmlns:a16="http://schemas.microsoft.com/office/drawing/2014/main" id="{C5C093E7-B67A-5628-166F-1377203DA574}"/>
              </a:ext>
            </a:extLst>
          </p:cNvPr>
          <p:cNvSpPr txBox="1"/>
          <p:nvPr/>
        </p:nvSpPr>
        <p:spPr>
          <a:xfrm>
            <a:off x="7277499" y="4879022"/>
            <a:ext cx="4842591" cy="1477328"/>
          </a:xfrm>
          <a:prstGeom prst="rect">
            <a:avLst/>
          </a:prstGeom>
          <a:noFill/>
        </p:spPr>
        <p:txBody>
          <a:bodyPr wrap="square" rtlCol="0">
            <a:spAutoFit/>
          </a:bodyPr>
          <a:lstStyle/>
          <a:p>
            <a:r>
              <a:rPr lang="en-AU" dirty="0">
                <a:latin typeface="Courier New" panose="02070309020205020404" pitchFamily="49" charset="0"/>
                <a:cs typeface="Courier New" panose="02070309020205020404" pitchFamily="49" charset="0"/>
              </a:rPr>
              <a:t>Select </a:t>
            </a:r>
            <a:r>
              <a:rPr lang="en-AU" dirty="0" err="1">
                <a:latin typeface="Courier New" panose="02070309020205020404" pitchFamily="49" charset="0"/>
                <a:cs typeface="Courier New" panose="02070309020205020404" pitchFamily="49" charset="0"/>
              </a:rPr>
              <a:t>inventoryid</a:t>
            </a:r>
            <a:r>
              <a:rPr lang="en-AU" dirty="0">
                <a:latin typeface="Courier New" panose="02070309020205020404" pitchFamily="49" charset="0"/>
                <a:cs typeface="Courier New" panose="02070309020205020404" pitchFamily="49" charset="0"/>
              </a:rPr>
              <a:t> as ID, productid as </a:t>
            </a:r>
            <a:r>
              <a:rPr lang="en-AU" dirty="0" err="1">
                <a:latin typeface="Courier New" panose="02070309020205020404" pitchFamily="49" charset="0"/>
                <a:cs typeface="Courier New" panose="02070309020205020404" pitchFamily="49" charset="0"/>
              </a:rPr>
              <a:t>p_id</a:t>
            </a:r>
            <a:r>
              <a:rPr lang="en-AU" dirty="0">
                <a:latin typeface="Courier New" panose="02070309020205020404" pitchFamily="49" charset="0"/>
                <a:cs typeface="Courier New" panose="02070309020205020404" pitchFamily="49" charset="0"/>
              </a:rPr>
              <a:t>, quantity, </a:t>
            </a:r>
            <a:r>
              <a:rPr lang="en-AU" dirty="0" err="1">
                <a:latin typeface="Courier New" panose="02070309020205020404" pitchFamily="49" charset="0"/>
                <a:cs typeface="Courier New" panose="02070309020205020404" pitchFamily="49" charset="0"/>
              </a:rPr>
              <a:t>productname</a:t>
            </a:r>
            <a:r>
              <a:rPr lang="en-AU" dirty="0">
                <a:latin typeface="Courier New" panose="02070309020205020404" pitchFamily="49" charset="0"/>
                <a:cs typeface="Courier New" panose="02070309020205020404" pitchFamily="49" charset="0"/>
              </a:rPr>
              <a:t> as </a:t>
            </a:r>
            <a:r>
              <a:rPr lang="en-AU" dirty="0" err="1">
                <a:latin typeface="Courier New" panose="02070309020205020404" pitchFamily="49" charset="0"/>
                <a:cs typeface="Courier New" panose="02070309020205020404" pitchFamily="49" charset="0"/>
              </a:rPr>
              <a:t>P_name</a:t>
            </a:r>
            <a:r>
              <a:rPr lang="en-AU" dirty="0">
                <a:latin typeface="Courier New" panose="02070309020205020404" pitchFamily="49" charset="0"/>
                <a:cs typeface="Courier New" panose="02070309020205020404" pitchFamily="49" charset="0"/>
              </a:rPr>
              <a:t> from </a:t>
            </a:r>
            <a:r>
              <a:rPr lang="en-AU" dirty="0" err="1">
                <a:latin typeface="Courier New" panose="02070309020205020404" pitchFamily="49" charset="0"/>
                <a:cs typeface="Courier New" panose="02070309020205020404" pitchFamily="49" charset="0"/>
              </a:rPr>
              <a:t>warehouseinventory</a:t>
            </a:r>
            <a:r>
              <a:rPr lang="en-AU" dirty="0">
                <a:latin typeface="Courier New" panose="02070309020205020404" pitchFamily="49" charset="0"/>
                <a:cs typeface="Courier New" panose="02070309020205020404" pitchFamily="49" charset="0"/>
              </a:rPr>
              <a:t> natural join product;</a:t>
            </a:r>
          </a:p>
        </p:txBody>
      </p:sp>
      <p:sp>
        <p:nvSpPr>
          <p:cNvPr id="8" name="TextBox 7">
            <a:extLst>
              <a:ext uri="{FF2B5EF4-FFF2-40B4-BE49-F238E27FC236}">
                <a16:creationId xmlns:a16="http://schemas.microsoft.com/office/drawing/2014/main" id="{9093DD31-A61D-0B76-D1EA-88EA6BDBC872}"/>
              </a:ext>
            </a:extLst>
          </p:cNvPr>
          <p:cNvSpPr txBox="1"/>
          <p:nvPr/>
        </p:nvSpPr>
        <p:spPr>
          <a:xfrm>
            <a:off x="1758818" y="2136710"/>
            <a:ext cx="8668139" cy="646331"/>
          </a:xfrm>
          <a:prstGeom prst="rect">
            <a:avLst/>
          </a:prstGeom>
          <a:noFill/>
        </p:spPr>
        <p:txBody>
          <a:bodyPr wrap="square" rtlCol="0">
            <a:spAutoFit/>
          </a:bodyPr>
          <a:lstStyle/>
          <a:p>
            <a:r>
              <a:rPr lang="en-AU" dirty="0"/>
              <a:t>Listing Inventory id as ID, Product id as P_ID, Quantity and Product Name as </a:t>
            </a:r>
            <a:r>
              <a:rPr lang="en-AU" dirty="0" err="1"/>
              <a:t>P_Name</a:t>
            </a:r>
            <a:r>
              <a:rPr lang="en-AU" dirty="0"/>
              <a:t> by joining warehouse inventory and product tables using “Natural Join”</a:t>
            </a:r>
          </a:p>
        </p:txBody>
      </p:sp>
    </p:spTree>
    <p:extLst>
      <p:ext uri="{BB962C8B-B14F-4D97-AF65-F5344CB8AC3E}">
        <p14:creationId xmlns:p14="http://schemas.microsoft.com/office/powerpoint/2010/main" val="4090394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497E-54B0-D96B-C3B2-1417836866A1}"/>
              </a:ext>
            </a:extLst>
          </p:cNvPr>
          <p:cNvSpPr>
            <a:spLocks noGrp="1"/>
          </p:cNvSpPr>
          <p:nvPr>
            <p:ph type="title"/>
          </p:nvPr>
        </p:nvSpPr>
        <p:spPr>
          <a:xfrm>
            <a:off x="805320" y="0"/>
            <a:ext cx="10515600" cy="1325563"/>
          </a:xfrm>
        </p:spPr>
        <p:txBody>
          <a:bodyPr/>
          <a:lstStyle/>
          <a:p>
            <a:r>
              <a:rPr lang="en-AU" dirty="0"/>
              <a:t>The Cross-product for the natural join above</a:t>
            </a:r>
          </a:p>
        </p:txBody>
      </p:sp>
      <p:sp>
        <p:nvSpPr>
          <p:cNvPr id="4" name="Footer Placeholder 3">
            <a:extLst>
              <a:ext uri="{FF2B5EF4-FFF2-40B4-BE49-F238E27FC236}">
                <a16:creationId xmlns:a16="http://schemas.microsoft.com/office/drawing/2014/main" id="{EB901BBE-78FE-BAB2-C0AC-43FBE06824E3}"/>
              </a:ext>
            </a:extLst>
          </p:cNvPr>
          <p:cNvSpPr>
            <a:spLocks noGrp="1"/>
          </p:cNvSpPr>
          <p:nvPr>
            <p:ph type="ftr" sz="quarter" idx="11"/>
          </p:nvPr>
        </p:nvSpPr>
        <p:spPr/>
        <p:txBody>
          <a:bodyPr/>
          <a:lstStyle/>
          <a:p>
            <a:r>
              <a:rPr lang="en-AU"/>
              <a:t>ARYAN BANSAL 25015126</a:t>
            </a:r>
          </a:p>
        </p:txBody>
      </p:sp>
      <p:pic>
        <p:nvPicPr>
          <p:cNvPr id="11" name="Picture 10">
            <a:extLst>
              <a:ext uri="{FF2B5EF4-FFF2-40B4-BE49-F238E27FC236}">
                <a16:creationId xmlns:a16="http://schemas.microsoft.com/office/drawing/2014/main" id="{253A61A1-ABC5-95CE-5B09-B05F44B1716E}"/>
              </a:ext>
            </a:extLst>
          </p:cNvPr>
          <p:cNvPicPr>
            <a:picLocks noChangeAspect="1"/>
          </p:cNvPicPr>
          <p:nvPr/>
        </p:nvPicPr>
        <p:blipFill>
          <a:blip r:embed="rId2"/>
          <a:stretch>
            <a:fillRect/>
          </a:stretch>
        </p:blipFill>
        <p:spPr>
          <a:xfrm>
            <a:off x="272366" y="2808942"/>
            <a:ext cx="9830911" cy="2839812"/>
          </a:xfrm>
          <a:prstGeom prst="rect">
            <a:avLst/>
          </a:prstGeom>
        </p:spPr>
      </p:pic>
      <p:sp>
        <p:nvSpPr>
          <p:cNvPr id="7" name="TextBox 6">
            <a:extLst>
              <a:ext uri="{FF2B5EF4-FFF2-40B4-BE49-F238E27FC236}">
                <a16:creationId xmlns:a16="http://schemas.microsoft.com/office/drawing/2014/main" id="{C020B29C-CABE-B591-186A-F51D9AA170C1}"/>
              </a:ext>
            </a:extLst>
          </p:cNvPr>
          <p:cNvSpPr txBox="1"/>
          <p:nvPr/>
        </p:nvSpPr>
        <p:spPr>
          <a:xfrm>
            <a:off x="7464490" y="4325025"/>
            <a:ext cx="4727510" cy="2585323"/>
          </a:xfrm>
          <a:prstGeom prst="rect">
            <a:avLst/>
          </a:prstGeom>
          <a:noFill/>
        </p:spPr>
        <p:txBody>
          <a:bodyPr wrap="square" rtlCol="0">
            <a:spAutoFit/>
          </a:bodyPr>
          <a:lstStyle/>
          <a:p>
            <a:pPr algn="just"/>
            <a:r>
              <a:rPr lang="en-AU" dirty="0">
                <a:latin typeface="Courier New" panose="02070309020205020404" pitchFamily="49" charset="0"/>
                <a:cs typeface="Courier New" panose="02070309020205020404" pitchFamily="49" charset="0"/>
              </a:rPr>
              <a:t>Select </a:t>
            </a:r>
            <a:r>
              <a:rPr lang="en-AU" dirty="0" err="1">
                <a:latin typeface="Courier New" panose="02070309020205020404" pitchFamily="49" charset="0"/>
                <a:cs typeface="Courier New" panose="02070309020205020404" pitchFamily="49" charset="0"/>
              </a:rPr>
              <a:t>warehouseinventory.inventoryid</a:t>
            </a:r>
            <a:r>
              <a:rPr lang="en-AU" dirty="0">
                <a:latin typeface="Courier New" panose="02070309020205020404" pitchFamily="49" charset="0"/>
                <a:cs typeface="Courier New" panose="02070309020205020404" pitchFamily="49" charset="0"/>
              </a:rPr>
              <a:t> as id, </a:t>
            </a:r>
            <a:r>
              <a:rPr lang="en-AU" dirty="0" err="1">
                <a:latin typeface="Courier New" panose="02070309020205020404" pitchFamily="49" charset="0"/>
                <a:cs typeface="Courier New" panose="02070309020205020404" pitchFamily="49" charset="0"/>
              </a:rPr>
              <a:t>warehouseinventory.quantity</a:t>
            </a:r>
            <a:r>
              <a:rPr lang="en-AU" dirty="0">
                <a:latin typeface="Courier New" panose="02070309020205020404" pitchFamily="49" charset="0"/>
                <a:cs typeface="Courier New" panose="02070309020205020404" pitchFamily="49" charset="0"/>
              </a:rPr>
              <a:t>, </a:t>
            </a:r>
            <a:r>
              <a:rPr lang="en-AU" dirty="0" err="1">
                <a:latin typeface="Courier New" panose="02070309020205020404" pitchFamily="49" charset="0"/>
                <a:cs typeface="Courier New" panose="02070309020205020404" pitchFamily="49" charset="0"/>
              </a:rPr>
              <a:t>product.productid</a:t>
            </a:r>
            <a:r>
              <a:rPr lang="en-AU" dirty="0">
                <a:latin typeface="Courier New" panose="02070309020205020404" pitchFamily="49" charset="0"/>
                <a:cs typeface="Courier New" panose="02070309020205020404" pitchFamily="49" charset="0"/>
              </a:rPr>
              <a:t> as </a:t>
            </a:r>
            <a:r>
              <a:rPr lang="en-AU" dirty="0" err="1">
                <a:latin typeface="Courier New" panose="02070309020205020404" pitchFamily="49" charset="0"/>
                <a:cs typeface="Courier New" panose="02070309020205020404" pitchFamily="49" charset="0"/>
              </a:rPr>
              <a:t>p_id</a:t>
            </a:r>
            <a:r>
              <a:rPr lang="en-AU" dirty="0">
                <a:latin typeface="Courier New" panose="02070309020205020404" pitchFamily="49" charset="0"/>
                <a:cs typeface="Courier New" panose="02070309020205020404" pitchFamily="49" charset="0"/>
              </a:rPr>
              <a:t>, </a:t>
            </a:r>
            <a:r>
              <a:rPr lang="en-AU" dirty="0" err="1">
                <a:latin typeface="Courier New" panose="02070309020205020404" pitchFamily="49" charset="0"/>
                <a:cs typeface="Courier New" panose="02070309020205020404" pitchFamily="49" charset="0"/>
              </a:rPr>
              <a:t>product.productname</a:t>
            </a:r>
            <a:r>
              <a:rPr lang="en-AU" dirty="0">
                <a:latin typeface="Courier New" panose="02070309020205020404" pitchFamily="49" charset="0"/>
                <a:cs typeface="Courier New" panose="02070309020205020404" pitchFamily="49" charset="0"/>
              </a:rPr>
              <a:t> as </a:t>
            </a:r>
            <a:r>
              <a:rPr lang="en-AU" dirty="0" err="1">
                <a:latin typeface="Courier New" panose="02070309020205020404" pitchFamily="49" charset="0"/>
                <a:cs typeface="Courier New" panose="02070309020205020404" pitchFamily="49" charset="0"/>
              </a:rPr>
              <a:t>p_name</a:t>
            </a:r>
            <a:r>
              <a:rPr lang="en-AU" dirty="0">
                <a:latin typeface="Courier New" panose="02070309020205020404" pitchFamily="49" charset="0"/>
                <a:cs typeface="Courier New" panose="02070309020205020404" pitchFamily="49" charset="0"/>
              </a:rPr>
              <a:t> from </a:t>
            </a:r>
            <a:r>
              <a:rPr lang="en-AU" dirty="0" err="1">
                <a:latin typeface="Courier New" panose="02070309020205020404" pitchFamily="49" charset="0"/>
                <a:cs typeface="Courier New" panose="02070309020205020404" pitchFamily="49" charset="0"/>
              </a:rPr>
              <a:t>warehouseinventory</a:t>
            </a:r>
            <a:r>
              <a:rPr lang="en-AU" dirty="0">
                <a:latin typeface="Courier New" panose="02070309020205020404" pitchFamily="49" charset="0"/>
                <a:cs typeface="Courier New" panose="02070309020205020404" pitchFamily="49" charset="0"/>
              </a:rPr>
              <a:t>, product where </a:t>
            </a:r>
            <a:r>
              <a:rPr lang="en-AU" dirty="0" err="1">
                <a:latin typeface="Courier New" panose="02070309020205020404" pitchFamily="49" charset="0"/>
                <a:cs typeface="Courier New" panose="02070309020205020404" pitchFamily="49" charset="0"/>
              </a:rPr>
              <a:t>warehouseinventory.productid</a:t>
            </a:r>
            <a:r>
              <a:rPr lang="en-AU" dirty="0">
                <a:latin typeface="Courier New" panose="02070309020205020404" pitchFamily="49" charset="0"/>
                <a:cs typeface="Courier New" panose="02070309020205020404" pitchFamily="49" charset="0"/>
              </a:rPr>
              <a:t> = </a:t>
            </a:r>
            <a:r>
              <a:rPr lang="en-AU" dirty="0" err="1">
                <a:latin typeface="Courier New" panose="02070309020205020404" pitchFamily="49" charset="0"/>
                <a:cs typeface="Courier New" panose="02070309020205020404" pitchFamily="49" charset="0"/>
              </a:rPr>
              <a:t>product.productid</a:t>
            </a:r>
            <a:r>
              <a:rPr lang="en-AU" dirty="0">
                <a:latin typeface="Courier New" panose="020703090202050204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9D0EA0FA-94DD-DDA4-5C8E-780D8DF4EE82}"/>
              </a:ext>
            </a:extLst>
          </p:cNvPr>
          <p:cNvSpPr txBox="1"/>
          <p:nvPr/>
        </p:nvSpPr>
        <p:spPr>
          <a:xfrm>
            <a:off x="2603241" y="1326179"/>
            <a:ext cx="8304245" cy="646331"/>
          </a:xfrm>
          <a:prstGeom prst="rect">
            <a:avLst/>
          </a:prstGeom>
          <a:noFill/>
        </p:spPr>
        <p:txBody>
          <a:bodyPr wrap="square" rtlCol="0">
            <a:spAutoFit/>
          </a:bodyPr>
          <a:lstStyle/>
          <a:p>
            <a:r>
              <a:rPr lang="en-AU" dirty="0"/>
              <a:t>This is the cross-product for the data extracted on the previous slide without using “natural join” or “cross join” or “inner join”.</a:t>
            </a:r>
          </a:p>
        </p:txBody>
      </p:sp>
    </p:spTree>
    <p:extLst>
      <p:ext uri="{BB962C8B-B14F-4D97-AF65-F5344CB8AC3E}">
        <p14:creationId xmlns:p14="http://schemas.microsoft.com/office/powerpoint/2010/main" val="2788925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8CF1-6E91-8357-4161-182585B5BF1A}"/>
              </a:ext>
            </a:extLst>
          </p:cNvPr>
          <p:cNvSpPr>
            <a:spLocks noGrp="1"/>
          </p:cNvSpPr>
          <p:nvPr>
            <p:ph type="title"/>
          </p:nvPr>
        </p:nvSpPr>
        <p:spPr>
          <a:xfrm>
            <a:off x="333569" y="374457"/>
            <a:ext cx="11524861" cy="558606"/>
          </a:xfrm>
        </p:spPr>
        <p:txBody>
          <a:bodyPr>
            <a:normAutofit fontScale="90000"/>
          </a:bodyPr>
          <a:lstStyle/>
          <a:p>
            <a:r>
              <a:rPr lang="en-AU" dirty="0"/>
              <a:t>A Query Involving a “Group By” with “Having” Clause</a:t>
            </a:r>
          </a:p>
        </p:txBody>
      </p:sp>
      <p:pic>
        <p:nvPicPr>
          <p:cNvPr id="6" name="Content Placeholder 5">
            <a:extLst>
              <a:ext uri="{FF2B5EF4-FFF2-40B4-BE49-F238E27FC236}">
                <a16:creationId xmlns:a16="http://schemas.microsoft.com/office/drawing/2014/main" id="{3C8D7B2F-2096-DCCC-BD60-7B122749FDBA}"/>
              </a:ext>
            </a:extLst>
          </p:cNvPr>
          <p:cNvPicPr>
            <a:picLocks noGrp="1" noChangeAspect="1"/>
          </p:cNvPicPr>
          <p:nvPr>
            <p:ph idx="1"/>
          </p:nvPr>
        </p:nvPicPr>
        <p:blipFill>
          <a:blip r:embed="rId2"/>
          <a:stretch>
            <a:fillRect/>
          </a:stretch>
        </p:blipFill>
        <p:spPr>
          <a:xfrm>
            <a:off x="474727" y="2773708"/>
            <a:ext cx="7678673" cy="3889853"/>
          </a:xfrm>
        </p:spPr>
      </p:pic>
      <p:sp>
        <p:nvSpPr>
          <p:cNvPr id="4" name="Footer Placeholder 3">
            <a:extLst>
              <a:ext uri="{FF2B5EF4-FFF2-40B4-BE49-F238E27FC236}">
                <a16:creationId xmlns:a16="http://schemas.microsoft.com/office/drawing/2014/main" id="{B6926A4D-20DA-8F82-DB2C-7AC84D43602F}"/>
              </a:ext>
            </a:extLst>
          </p:cNvPr>
          <p:cNvSpPr>
            <a:spLocks noGrp="1"/>
          </p:cNvSpPr>
          <p:nvPr>
            <p:ph type="ftr" sz="quarter" idx="11"/>
          </p:nvPr>
        </p:nvSpPr>
        <p:spPr/>
        <p:txBody>
          <a:bodyPr/>
          <a:lstStyle/>
          <a:p>
            <a:r>
              <a:rPr lang="en-AU"/>
              <a:t>ARYAN BANSAL 25015126</a:t>
            </a:r>
          </a:p>
        </p:txBody>
      </p:sp>
      <p:sp>
        <p:nvSpPr>
          <p:cNvPr id="7" name="TextBox 6">
            <a:extLst>
              <a:ext uri="{FF2B5EF4-FFF2-40B4-BE49-F238E27FC236}">
                <a16:creationId xmlns:a16="http://schemas.microsoft.com/office/drawing/2014/main" id="{93458B53-55A1-C273-4667-EE5155CFAB59}"/>
              </a:ext>
            </a:extLst>
          </p:cNvPr>
          <p:cNvSpPr txBox="1"/>
          <p:nvPr/>
        </p:nvSpPr>
        <p:spPr>
          <a:xfrm>
            <a:off x="8153400" y="3806719"/>
            <a:ext cx="2960915" cy="1754326"/>
          </a:xfrm>
          <a:prstGeom prst="rect">
            <a:avLst/>
          </a:prstGeom>
          <a:noFill/>
        </p:spPr>
        <p:txBody>
          <a:bodyPr wrap="square" rtlCol="0">
            <a:spAutoFit/>
          </a:bodyPr>
          <a:lstStyle/>
          <a:p>
            <a:r>
              <a:rPr lang="en-AU" dirty="0">
                <a:latin typeface="Courier New" panose="02070309020205020404" pitchFamily="49" charset="0"/>
                <a:cs typeface="Courier New" panose="02070309020205020404" pitchFamily="49" charset="0"/>
              </a:rPr>
              <a:t>Select productid, count(*) as </a:t>
            </a:r>
            <a:r>
              <a:rPr lang="en-AU" dirty="0" err="1">
                <a:latin typeface="Courier New" panose="02070309020205020404" pitchFamily="49" charset="0"/>
                <a:cs typeface="Courier New" panose="02070309020205020404" pitchFamily="49" charset="0"/>
              </a:rPr>
              <a:t>productcount</a:t>
            </a:r>
            <a:r>
              <a:rPr lang="en-AU" dirty="0">
                <a:latin typeface="Courier New" panose="02070309020205020404" pitchFamily="49" charset="0"/>
                <a:cs typeface="Courier New" panose="02070309020205020404" pitchFamily="49" charset="0"/>
              </a:rPr>
              <a:t> from product group by productid having count(*) &gt;= 1;</a:t>
            </a:r>
          </a:p>
        </p:txBody>
      </p:sp>
      <p:sp>
        <p:nvSpPr>
          <p:cNvPr id="9" name="TextBox 8">
            <a:extLst>
              <a:ext uri="{FF2B5EF4-FFF2-40B4-BE49-F238E27FC236}">
                <a16:creationId xmlns:a16="http://schemas.microsoft.com/office/drawing/2014/main" id="{211A47B3-51A2-F2CC-3FE1-D76486BE58FB}"/>
              </a:ext>
            </a:extLst>
          </p:cNvPr>
          <p:cNvSpPr txBox="1"/>
          <p:nvPr/>
        </p:nvSpPr>
        <p:spPr>
          <a:xfrm>
            <a:off x="1174101" y="1306367"/>
            <a:ext cx="9843796" cy="646331"/>
          </a:xfrm>
          <a:prstGeom prst="rect">
            <a:avLst/>
          </a:prstGeom>
          <a:noFill/>
        </p:spPr>
        <p:txBody>
          <a:bodyPr wrap="square" rtlCol="0">
            <a:spAutoFit/>
          </a:bodyPr>
          <a:lstStyle/>
          <a:p>
            <a:r>
              <a:rPr lang="en-AU" dirty="0"/>
              <a:t>Listing all the product id which are having product count of one or more. I’ve inserted only one product for every product id, that is why only one product count is showing for every product id </a:t>
            </a:r>
          </a:p>
        </p:txBody>
      </p:sp>
    </p:spTree>
    <p:extLst>
      <p:ext uri="{BB962C8B-B14F-4D97-AF65-F5344CB8AC3E}">
        <p14:creationId xmlns:p14="http://schemas.microsoft.com/office/powerpoint/2010/main" val="1408216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642</Words>
  <Application>Microsoft Office PowerPoint</Application>
  <PresentationFormat>Widescreen</PresentationFormat>
  <Paragraphs>57</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Courier New</vt:lpstr>
      <vt:lpstr>Times New Roman</vt:lpstr>
      <vt:lpstr>Office Theme</vt:lpstr>
      <vt:lpstr>Student Number – 25015126 Student Name – Aryan Bansal        Shipping Dock Management System HD Assignment – 32606 Database – Spring 2023 </vt:lpstr>
      <vt:lpstr>ADANI Ports Shipping Dock Management System</vt:lpstr>
      <vt:lpstr>ERD Shipping Dock Management System</vt:lpstr>
      <vt:lpstr>A single One-To-Many relationship between ShipmentID and ShipmentItemID</vt:lpstr>
      <vt:lpstr>A single Many-To-Many Relationship</vt:lpstr>
      <vt:lpstr>A simple Query of a single table</vt:lpstr>
      <vt:lpstr>A Query which uses Natural Join</vt:lpstr>
      <vt:lpstr>The Cross-product for the natural join above</vt:lpstr>
      <vt:lpstr>A Query Involving a “Group By” with “Having” Clause</vt:lpstr>
      <vt:lpstr>A Query which uses a sub Query</vt:lpstr>
      <vt:lpstr>A cross product which cannot be implemented  using the words “natural join”</vt:lpstr>
      <vt:lpstr>Check Statements</vt:lpstr>
      <vt:lpstr>Check Statements</vt:lpstr>
      <vt:lpstr>On Delete Cascade</vt:lpstr>
      <vt:lpstr>Create 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Number – 25015126 Student Name – Aryan Bansal        Shipping Dock Management System HD Assignment – 32606 Database – Spring 2023 </dc:title>
  <dc:creator>Aryan Bansal</dc:creator>
  <cp:lastModifiedBy>Aryan Bansal</cp:lastModifiedBy>
  <cp:revision>1</cp:revision>
  <dcterms:created xsi:type="dcterms:W3CDTF">2023-10-17T18:11:38Z</dcterms:created>
  <dcterms:modified xsi:type="dcterms:W3CDTF">2023-10-18T05:29:09Z</dcterms:modified>
</cp:coreProperties>
</file>